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6" r:id="rId15"/>
    <p:sldId id="283" r:id="rId16"/>
    <p:sldId id="284" r:id="rId17"/>
    <p:sldId id="285" r:id="rId18"/>
    <p:sldId id="287" r:id="rId19"/>
    <p:sldId id="288" r:id="rId20"/>
    <p:sldId id="291" r:id="rId21"/>
    <p:sldId id="289" r:id="rId22"/>
    <p:sldId id="290" r:id="rId23"/>
    <p:sldId id="26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5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hubmaps1.cityofboston.gov/datahub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.gov.au/metadata-gateway/metadata/record/gcat_42343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sgeo4w.osgeo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Chapter 5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smtClean="0"/>
              <a:t>Importing Spatial Data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Chris </a:t>
            </a:r>
            <a:r>
              <a:rPr lang="en-US" dirty="0" err="1" smtClean="0"/>
              <a:t>Dant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Data Using OGR2OGR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syntax:</a:t>
            </a:r>
          </a:p>
          <a:p>
            <a:pPr lvl="1"/>
            <a:r>
              <a:rPr lang="en-US" dirty="0" smtClean="0"/>
              <a:t>Display usage options: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Load information from a source to a destination: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 of what we want to do: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8783" y="2758145"/>
            <a:ext cx="1348929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10736" y="3535418"/>
            <a:ext cx="9241536" cy="327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9021" y="4329113"/>
            <a:ext cx="8407216" cy="1378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Data Using OGR2OGR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Useful additional options:</a:t>
            </a:r>
          </a:p>
          <a:p>
            <a:pPr lvl="1"/>
            <a:r>
              <a:rPr lang="en-US" dirty="0" smtClean="0"/>
              <a:t>-append: appends new records into an existing table with the specified name.</a:t>
            </a:r>
          </a:p>
          <a:p>
            <a:pPr lvl="1"/>
            <a:r>
              <a:rPr lang="en-US" dirty="0" smtClean="0"/>
              <a:t>-overwrite: deletes the existing destination table and re-creates it.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nln</a:t>
            </a:r>
            <a:r>
              <a:rPr lang="en-US" dirty="0" smtClean="0"/>
              <a:t> "</a:t>
            </a:r>
            <a:r>
              <a:rPr lang="en-US" dirty="0" err="1" smtClean="0"/>
              <a:t>tablename</a:t>
            </a:r>
            <a:r>
              <a:rPr lang="en-US" dirty="0" smtClean="0"/>
              <a:t>“: inserts data into the named table rather than the default table named based on the {Source} dataset name.</a:t>
            </a:r>
          </a:p>
          <a:p>
            <a:r>
              <a:rPr lang="en-US" dirty="0" smtClean="0"/>
              <a:t>More options are available, but were not discussed in the text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ESRI </a:t>
            </a:r>
            <a:r>
              <a:rPr lang="en-US" dirty="0" err="1" smtClean="0"/>
              <a:t>Shapefile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shapefile</a:t>
            </a:r>
            <a:r>
              <a:rPr lang="en-US" dirty="0" smtClean="0"/>
              <a:t> format was designed and is maintained by Environmental Systems Research Institute, Inc. (ESRI)</a:t>
            </a:r>
          </a:p>
          <a:p>
            <a:r>
              <a:rPr lang="en-US" dirty="0" smtClean="0"/>
              <a:t>Very common format for exchanging spatial data between all kinds of systems</a:t>
            </a:r>
          </a:p>
          <a:p>
            <a:r>
              <a:rPr lang="en-US" dirty="0" smtClean="0"/>
              <a:t>Most commercial data is in this format</a:t>
            </a:r>
          </a:p>
          <a:p>
            <a:r>
              <a:rPr lang="en-US" dirty="0" smtClean="0"/>
              <a:t>A single </a:t>
            </a:r>
            <a:r>
              <a:rPr lang="en-US" dirty="0" err="1" smtClean="0"/>
              <a:t>shapefile</a:t>
            </a:r>
            <a:r>
              <a:rPr lang="en-US" dirty="0" smtClean="0"/>
              <a:t> actually consists of a set of files:</a:t>
            </a:r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shp</a:t>
            </a:r>
            <a:r>
              <a:rPr lang="en-US" dirty="0" smtClean="0"/>
              <a:t>: The SHP file contains the raw geometrical shape data </a:t>
            </a:r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shx</a:t>
            </a:r>
            <a:r>
              <a:rPr lang="en-US" dirty="0" smtClean="0"/>
              <a:t>: The SHX file maintains the </a:t>
            </a:r>
            <a:r>
              <a:rPr lang="en-US" dirty="0" err="1" smtClean="0"/>
              <a:t>shapefile</a:t>
            </a:r>
            <a:r>
              <a:rPr lang="en-US" dirty="0" smtClean="0"/>
              <a:t> index, which holds one index entry for every shape in the </a:t>
            </a:r>
            <a:r>
              <a:rPr lang="en-US" dirty="0" err="1" smtClean="0"/>
              <a:t>shapefile</a:t>
            </a:r>
            <a:r>
              <a:rPr lang="en-US" dirty="0" smtClean="0"/>
              <a:t> document</a:t>
            </a:r>
          </a:p>
          <a:p>
            <a:pPr lvl="2"/>
            <a:r>
              <a:rPr lang="en-US" dirty="0" smtClean="0"/>
              <a:t>.dbf: The DBF file contains additional </a:t>
            </a:r>
            <a:r>
              <a:rPr lang="en-US" dirty="0" err="1" smtClean="0"/>
              <a:t>nonspatial</a:t>
            </a:r>
            <a:r>
              <a:rPr lang="en-US" dirty="0" smtClean="0"/>
              <a:t> attributes of each shape</a:t>
            </a:r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prj</a:t>
            </a:r>
            <a:r>
              <a:rPr lang="en-US" dirty="0" smtClean="0"/>
              <a:t>: The PRJ file gives details about the projection in which the coordinates of the geometry data are represented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ESRI </a:t>
            </a:r>
            <a:r>
              <a:rPr lang="en-US" dirty="0" err="1" smtClean="0"/>
              <a:t>Shapefile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Our sample data: </a:t>
            </a:r>
            <a:r>
              <a:rPr lang="en-US" dirty="0" smtClean="0">
                <a:hlinkClick r:id="rId3"/>
              </a:rPr>
              <a:t>http://hubmaps1.cityofboston.gov/datahub/</a:t>
            </a:r>
            <a:endParaRPr lang="en-US" dirty="0" smtClean="0"/>
          </a:p>
          <a:p>
            <a:r>
              <a:rPr lang="en-US" dirty="0" smtClean="0"/>
              <a:t>You will likely need to use Internet Explorer to access this site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an Output SRID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The following query will return the SRID for our ESRI precincts table</a:t>
            </a:r>
          </a:p>
          <a:p>
            <a:endParaRPr lang="en-US" dirty="0" smtClean="0"/>
          </a:p>
          <a:p>
            <a:r>
              <a:rPr lang="en-US" dirty="0" smtClean="0"/>
              <a:t>The resulting value will not be correct, or even a valid SRID at all!</a:t>
            </a:r>
          </a:p>
          <a:p>
            <a:r>
              <a:rPr lang="en-US" dirty="0" smtClean="0"/>
              <a:t>OGR2OGR uses that arcane value to indicate to valid SRID was found</a:t>
            </a:r>
          </a:p>
          <a:p>
            <a:r>
              <a:rPr lang="en-US" dirty="0" smtClean="0"/>
              <a:t>To correct this issue you can update the SRID after the data is imported: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8669" y="2386013"/>
            <a:ext cx="4653442" cy="34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1680" y="4370332"/>
            <a:ext cx="3742830" cy="59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an Output SRID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Alternatively, we can force OGR2OGR to use the correct SRID in the first place: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2593" y="2356288"/>
            <a:ext cx="9315614" cy="179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MapInfo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MapInfo Professional is a Geographic Information System (GIS) for Windows platforms often used in public sector organizations</a:t>
            </a:r>
          </a:p>
          <a:p>
            <a:r>
              <a:rPr lang="en-US" dirty="0" smtClean="0"/>
              <a:t>MapInfo datasets are saved in an ASCII text format, either using the native .tab file extension, or saved as a MapInfo Interchange File (MIF), which typically comes as a pair of files with .</a:t>
            </a:r>
            <a:r>
              <a:rPr lang="en-US" dirty="0" err="1" smtClean="0"/>
              <a:t>mif</a:t>
            </a:r>
            <a:r>
              <a:rPr lang="en-US" dirty="0" smtClean="0"/>
              <a:t> and .mid extensions</a:t>
            </a:r>
          </a:p>
          <a:p>
            <a:r>
              <a:rPr lang="en-US" dirty="0" smtClean="0"/>
              <a:t>Sample data: </a:t>
            </a:r>
            <a:r>
              <a:rPr lang="en-US" dirty="0" smtClean="0">
                <a:hlinkClick r:id="rId3"/>
              </a:rPr>
              <a:t>http://www.ga.gov.au/metadata-gateway/metadata/record/gcat_42343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SRID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Our sample data has no attached SRID</a:t>
            </a:r>
          </a:p>
          <a:p>
            <a:r>
              <a:rPr lang="en-US" dirty="0" smtClean="0"/>
              <a:t>To determine the SRID:</a:t>
            </a:r>
          </a:p>
          <a:p>
            <a:pPr lvl="1"/>
            <a:r>
              <a:rPr lang="en-US" dirty="0" smtClean="0"/>
              <a:t>We find this on the download page:</a:t>
            </a:r>
          </a:p>
          <a:p>
            <a:pPr lvl="1">
              <a:buNone/>
            </a:pPr>
            <a:r>
              <a:rPr lang="en-US" i="1" dirty="0" smtClean="0"/>
              <a:t>Australia's River Basins 1997 data is available in geographical coordinates (latitude and longitude) in decimal degrees using the Australian Geodetic Datum (AGD66).</a:t>
            </a:r>
            <a:endParaRPr lang="en-US" dirty="0" smtClean="0"/>
          </a:p>
          <a:p>
            <a:pPr lvl="1"/>
            <a:r>
              <a:rPr lang="en-US" dirty="0" smtClean="0"/>
              <a:t>We can then use this query to extract the SRID from SQL: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find that the SRID is 4202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483" y="4289699"/>
            <a:ext cx="4855778" cy="64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Reprojecting</a:t>
            </a:r>
            <a:r>
              <a:rPr lang="en-US" dirty="0" smtClean="0"/>
              <a:t> Data During Import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86604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We’ve been using the –</a:t>
            </a:r>
            <a:r>
              <a:rPr lang="en-US" dirty="0" err="1" smtClean="0"/>
              <a:t>a_srs</a:t>
            </a:r>
            <a:r>
              <a:rPr lang="en-US" dirty="0" smtClean="0"/>
              <a:t> option to assign the SRID to the data in SQL server to be the same as the source of our data</a:t>
            </a:r>
          </a:p>
          <a:p>
            <a:r>
              <a:rPr lang="en-US" dirty="0" smtClean="0"/>
              <a:t>OGR2OGR allows us to also </a:t>
            </a:r>
            <a:r>
              <a:rPr lang="en-US" dirty="0" err="1" smtClean="0"/>
              <a:t>reproject</a:t>
            </a:r>
            <a:r>
              <a:rPr lang="en-US" dirty="0" smtClean="0"/>
              <a:t> the data using a different SRID using the –</a:t>
            </a:r>
            <a:r>
              <a:rPr lang="en-US" dirty="0" err="1" smtClean="0"/>
              <a:t>t_srs</a:t>
            </a:r>
            <a:r>
              <a:rPr lang="en-US" dirty="0" smtClean="0"/>
              <a:t> option: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you render the resulting table, you will get the precincts as before with a different SRID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6551" y="3345408"/>
            <a:ext cx="6744673" cy="214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ETL Using SQL Server Integration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86604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This can be used to automate the creation and updating of spatial data from specified information sources</a:t>
            </a:r>
          </a:p>
          <a:p>
            <a:r>
              <a:rPr lang="en-US" dirty="0" smtClean="0"/>
              <a:t>This is for when you have a significant need</a:t>
            </a:r>
          </a:p>
          <a:p>
            <a:pPr lvl="1"/>
            <a:r>
              <a:rPr lang="en-US" dirty="0" smtClean="0"/>
              <a:t>Lots of data</a:t>
            </a:r>
          </a:p>
          <a:p>
            <a:pPr lvl="1"/>
            <a:r>
              <a:rPr lang="en-US" dirty="0" smtClean="0"/>
              <a:t>Spatial data that changes significantly or needs to be highly accurate</a:t>
            </a:r>
          </a:p>
          <a:p>
            <a:r>
              <a:rPr lang="en-US" dirty="0" smtClean="0"/>
              <a:t>The book has an exhaustive tutorial on how to set up SSIS </a:t>
            </a:r>
            <a:r>
              <a:rPr lang="en-US" smtClean="0"/>
              <a:t>for spatial systems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Spatial Data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0916" y="1718282"/>
            <a:ext cx="7530169" cy="435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Exporting Spatial Data from SQL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86604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Our main focus has been importing data, but OGR2OGR can also be used to export data from SQL to various formats</a:t>
            </a:r>
          </a:p>
          <a:p>
            <a:r>
              <a:rPr lang="en-US" dirty="0" smtClean="0"/>
              <a:t>We use the same basic pattern as an import except our source is the database and the destination is the filename of the target file</a:t>
            </a:r>
          </a:p>
          <a:p>
            <a:r>
              <a:rPr lang="en-US" dirty="0" smtClean="0"/>
              <a:t>Instead of exporting an entire table, we can use the –</a:t>
            </a:r>
            <a:r>
              <a:rPr lang="en-US" dirty="0" err="1" smtClean="0"/>
              <a:t>sql</a:t>
            </a:r>
            <a:r>
              <a:rPr lang="en-US" dirty="0" smtClean="0"/>
              <a:t> option to export only the data returned by a query</a:t>
            </a:r>
          </a:p>
          <a:p>
            <a:r>
              <a:rPr lang="en-US" dirty="0" smtClean="0"/>
              <a:t>In our example, we will export the precinct data to a KML file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Keyhole Markup Language (KML)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86604"/>
            <a:ext cx="9601200" cy="4261945"/>
          </a:xfrm>
        </p:spPr>
        <p:txBody>
          <a:bodyPr>
            <a:normAutofit/>
          </a:bodyPr>
          <a:lstStyle/>
          <a:p>
            <a:r>
              <a:rPr lang="en-US" dirty="0" smtClean="0"/>
              <a:t>Keyhole Markup Language is an XML-based language originally developed by Keyhole Inc. for use with its </a:t>
            </a:r>
            <a:r>
              <a:rPr lang="en-US" dirty="0" err="1" smtClean="0"/>
              <a:t>EarthViewer</a:t>
            </a:r>
            <a:r>
              <a:rPr lang="en-US" dirty="0" smtClean="0"/>
              <a:t> application</a:t>
            </a:r>
          </a:p>
          <a:p>
            <a:r>
              <a:rPr lang="en-US" dirty="0" smtClean="0"/>
              <a:t>Keyhole Inc. was bought by Google, and </a:t>
            </a:r>
            <a:r>
              <a:rPr lang="en-US" dirty="0" err="1" smtClean="0"/>
              <a:t>EarthViewer</a:t>
            </a:r>
            <a:r>
              <a:rPr lang="en-US" dirty="0" smtClean="0"/>
              <a:t> is now Google Earth</a:t>
            </a:r>
          </a:p>
          <a:p>
            <a:r>
              <a:rPr lang="en-US" dirty="0" smtClean="0"/>
              <a:t>KML is still used as the native format for Google Earth data</a:t>
            </a:r>
          </a:p>
          <a:p>
            <a:r>
              <a:rPr lang="en-US" dirty="0" smtClean="0"/>
              <a:t>KML is an OGC-compliant standard since 2008</a:t>
            </a:r>
          </a:p>
          <a:p>
            <a:r>
              <a:rPr lang="en-US" dirty="0" smtClean="0"/>
              <a:t>Due to the popularity and accessibility of Google Earth, it’s becoming a widely used language for education and research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057400"/>
            <a:ext cx="9601200" cy="2743200"/>
          </a:xfrm>
        </p:spPr>
        <p:txBody>
          <a:bodyPr anchor="ctr"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Spatial Data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069" y="1624502"/>
            <a:ext cx="7225862" cy="443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Tabular Spatial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most abundant and simplest source of spatial data</a:t>
            </a:r>
          </a:p>
          <a:p>
            <a:r>
              <a:rPr lang="en-US" dirty="0" smtClean="0"/>
              <a:t>Just a list of names of places along with longitude and latitude; sometimes accompanied by other data as well</a:t>
            </a:r>
          </a:p>
          <a:p>
            <a:r>
              <a:rPr lang="en-US" dirty="0" smtClean="0"/>
              <a:t>There are a number of ways to import tabular data; for our example we use the Import and Export Wizard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Tabular Spatial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most abundant and simplest source of spatial data</a:t>
            </a:r>
          </a:p>
          <a:p>
            <a:r>
              <a:rPr lang="en-US" dirty="0" smtClean="0"/>
              <a:t>Just a list of names of places along with longitude and latitude; sometimes accompanied by other data as well</a:t>
            </a:r>
          </a:p>
          <a:p>
            <a:r>
              <a:rPr lang="en-US" dirty="0" smtClean="0"/>
              <a:t>There are a number of ways to import tabular data; for our example we use the Import and Export Wizard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Computed, </a:t>
            </a:r>
            <a:r>
              <a:rPr lang="en-US" dirty="0" err="1" smtClean="0"/>
              <a:t>Noncomputed</a:t>
            </a:r>
            <a:r>
              <a:rPr lang="en-US" dirty="0" smtClean="0"/>
              <a:t>, and Persisted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Epicenter and Hypocenter columns in the last example seem to behave the same, but they’re quite different in implementation</a:t>
            </a:r>
          </a:p>
          <a:p>
            <a:r>
              <a:rPr lang="en-US" dirty="0" smtClean="0"/>
              <a:t>The Epicenter column is computed, which means the Point data is only created when a query is run and is therefore dynamic, updating based on the data used to create it</a:t>
            </a:r>
          </a:p>
          <a:p>
            <a:r>
              <a:rPr lang="en-US" dirty="0" smtClean="0"/>
              <a:t>The Hypocenter column is </a:t>
            </a:r>
            <a:r>
              <a:rPr lang="en-US" dirty="0" err="1" smtClean="0"/>
              <a:t>noncomputed</a:t>
            </a:r>
            <a:r>
              <a:rPr lang="en-US" dirty="0" smtClean="0"/>
              <a:t>, so the point data always exists once defined and is static, so must be updated with a query to update</a:t>
            </a:r>
          </a:p>
          <a:p>
            <a:r>
              <a:rPr lang="en-US" dirty="0" smtClean="0"/>
              <a:t>There  are advantages and disadvantages to both methods</a:t>
            </a:r>
          </a:p>
          <a:p>
            <a:r>
              <a:rPr lang="en-US" dirty="0" smtClean="0"/>
              <a:t>A computer column requires less space in the database but requires far more computation at query time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Computed, </a:t>
            </a:r>
            <a:r>
              <a:rPr lang="en-US" dirty="0" err="1" smtClean="0"/>
              <a:t>Noncomputed</a:t>
            </a:r>
            <a:r>
              <a:rPr lang="en-US" dirty="0" smtClean="0"/>
              <a:t>, and Persisted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often easier to manage multiple columns of coordinate data rather than a single column of compound data; the geospatial </a:t>
            </a:r>
            <a:r>
              <a:rPr lang="en-US" dirty="0" err="1" smtClean="0"/>
              <a:t>datatypes</a:t>
            </a:r>
            <a:r>
              <a:rPr lang="en-US" dirty="0" smtClean="0"/>
              <a:t> must be recreated entirely in order to be updated</a:t>
            </a:r>
          </a:p>
          <a:p>
            <a:r>
              <a:rPr lang="en-US" dirty="0" smtClean="0"/>
              <a:t>Since computed column data only exists at runtime, it is generally not possible to create an index on them which is vital for achieving good performance</a:t>
            </a:r>
          </a:p>
          <a:p>
            <a:r>
              <a:rPr lang="en-US" dirty="0" smtClean="0"/>
              <a:t>A third option, called a persisted computed column, is a combination of the other two</a:t>
            </a:r>
          </a:p>
          <a:p>
            <a:r>
              <a:rPr lang="en-US" dirty="0" smtClean="0"/>
              <a:t>A persisted column contains data that is generated using a defined calculation; the data is stored and only updated using the calculation when the sources used in the calculation are themselves updated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Data Using OGR2OGR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OGR2OGR is a component of the Geospatial Data Abstraction Library, more commonly referred to as GDAL</a:t>
            </a:r>
          </a:p>
          <a:p>
            <a:r>
              <a:rPr lang="en-US" dirty="0" smtClean="0"/>
              <a:t>GDAL is an open-source library and command-line toolkit that provides various utilities to read and write from different spatial data formats</a:t>
            </a:r>
          </a:p>
          <a:p>
            <a:r>
              <a:rPr lang="en-US" dirty="0" smtClean="0"/>
              <a:t>The OGR </a:t>
            </a:r>
            <a:r>
              <a:rPr lang="en-US" dirty="0" err="1" smtClean="0"/>
              <a:t>sublibrary</a:t>
            </a:r>
            <a:r>
              <a:rPr lang="en-US" dirty="0" smtClean="0"/>
              <a:t> provides support for vector data, including ESRI </a:t>
            </a:r>
            <a:r>
              <a:rPr lang="en-US" dirty="0" err="1" smtClean="0"/>
              <a:t>shapefiles</a:t>
            </a:r>
            <a:r>
              <a:rPr lang="en-US" dirty="0" smtClean="0"/>
              <a:t>, MapInfo files, KML, GML, and various spatial databases including </a:t>
            </a:r>
            <a:r>
              <a:rPr lang="en-US" dirty="0" err="1" smtClean="0"/>
              <a:t>PostGIS</a:t>
            </a:r>
            <a:r>
              <a:rPr lang="en-US" dirty="0" smtClean="0"/>
              <a:t>, Oracle Spatial, and SQL Server</a:t>
            </a:r>
          </a:p>
          <a:p>
            <a:r>
              <a:rPr lang="en-US" dirty="0" smtClean="0"/>
              <a:t>The GDAL/OGR library is relatively mature, powerful, and has an active development community</a:t>
            </a:r>
          </a:p>
          <a:p>
            <a:r>
              <a:rPr lang="en-US" dirty="0" smtClean="0"/>
              <a:t>It's also free, and licensed under a permissive MIT-style open source license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Data Using OGR2OGR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Installing OGR2OGR:</a:t>
            </a:r>
          </a:p>
          <a:p>
            <a:pPr lvl="1"/>
            <a:r>
              <a:rPr lang="en-US" dirty="0" smtClean="0"/>
              <a:t>Library of binaries for open-source geospatial tools: </a:t>
            </a:r>
            <a:r>
              <a:rPr lang="en-US" dirty="0" smtClean="0">
                <a:hlinkClick r:id="rId3"/>
              </a:rPr>
              <a:t>http://osgeo4w.osgeo.org</a:t>
            </a:r>
            <a:endParaRPr lang="en-US" dirty="0" smtClean="0"/>
          </a:p>
          <a:p>
            <a:pPr lvl="1"/>
            <a:r>
              <a:rPr lang="en-US" dirty="0" smtClean="0"/>
              <a:t>Must have version 1.8.0 or later to have SQL Server support</a:t>
            </a:r>
          </a:p>
          <a:p>
            <a:pPr lvl="1"/>
            <a:r>
              <a:rPr lang="en-US" dirty="0" smtClean="0"/>
              <a:t>Download an installer and follow the steps, making sure to install the GDAL package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031015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TS103031015</Template>
  <TotalTime>0</TotalTime>
  <Words>1268</Words>
  <Application>Microsoft Office PowerPoint</Application>
  <PresentationFormat>Widescreen</PresentationFormat>
  <Paragraphs>126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Arial</vt:lpstr>
      <vt:lpstr>TS103031015</vt:lpstr>
      <vt:lpstr>Chapter 5  Importing Spatial Data</vt:lpstr>
      <vt:lpstr>Sources of Spatial Data</vt:lpstr>
      <vt:lpstr>Sources of Spatial Data</vt:lpstr>
      <vt:lpstr>Importing Tabular Spatial Data</vt:lpstr>
      <vt:lpstr>Importing Tabular Spatial Data</vt:lpstr>
      <vt:lpstr>Comparing Computed, Noncomputed, and Persisted Columns</vt:lpstr>
      <vt:lpstr>Comparing Computed, Noncomputed, and Persisted Columns</vt:lpstr>
      <vt:lpstr>Importing Data Using OGR2OGR</vt:lpstr>
      <vt:lpstr>Importing Data Using OGR2OGR</vt:lpstr>
      <vt:lpstr>Importing Data Using OGR2OGR</vt:lpstr>
      <vt:lpstr>Importing Data Using OGR2OGR</vt:lpstr>
      <vt:lpstr>Importing ESRI Shapefile Data</vt:lpstr>
      <vt:lpstr>Importing ESRI Shapefile Data</vt:lpstr>
      <vt:lpstr>Assigning an Output SRID</vt:lpstr>
      <vt:lpstr>Assigning an Output SRID</vt:lpstr>
      <vt:lpstr>Importing MapInfo Data</vt:lpstr>
      <vt:lpstr>Determining the SRID</vt:lpstr>
      <vt:lpstr>Reprojecting Data During Import</vt:lpstr>
      <vt:lpstr>Spatial ETL Using SQL Server Integration Services</vt:lpstr>
      <vt:lpstr>Exporting Spatial Data from SQL Server</vt:lpstr>
      <vt:lpstr>Keyhole Markup Language (KML)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2013-12-04T00:50:21Z</dcterms:created>
  <dcterms:modified xsi:type="dcterms:W3CDTF">2014-04-01T17:10:12Z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