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717" autoAdjust="0"/>
  </p:normalViewPr>
  <p:slideViewPr>
    <p:cSldViewPr snapToGrid="0">
      <p:cViewPr varScale="1">
        <p:scale>
          <a:sx n="40" d="100"/>
          <a:sy n="40" d="100"/>
        </p:scale>
        <p:origin x="180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34184-80C4-47D3-B4EF-B10244D7DB81}" type="datetimeFigureOut">
              <a:rPr lang="en-US" smtClean="0"/>
              <a:t>3/19/2014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4C53D-4218-4E4C-A626-37D9C7413A24}" type="slidenum">
              <a:rPr lang="en-US" smtClean="0"/>
              <a:t>‹#›</a:t>
            </a:fld>
            <a:endParaRPr lang="en-US"/>
          </a:p>
        </p:txBody>
      </p:sp>
    </p:spTree>
    <p:extLst>
      <p:ext uri="{BB962C8B-B14F-4D97-AF65-F5344CB8AC3E}">
        <p14:creationId xmlns:p14="http://schemas.microsoft.com/office/powerpoint/2010/main" val="331298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a:t>
            </a:fld>
            <a:endParaRPr lang="en-US"/>
          </a:p>
        </p:txBody>
      </p:sp>
    </p:spTree>
    <p:extLst>
      <p:ext uri="{BB962C8B-B14F-4D97-AF65-F5344CB8AC3E}">
        <p14:creationId xmlns:p14="http://schemas.microsoft.com/office/powerpoint/2010/main" val="241504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One-dimensional geometries: </a:t>
            </a:r>
            <a:r>
              <a:rPr lang="en-US" dirty="0" smtClean="0"/>
              <a:t>Have associated length, but not area</a:t>
            </a:r>
            <a:r>
              <a:rPr lang="en-US" b="1"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200" b="0" i="0" u="none" strike="noStrike" kern="1200" baseline="0" dirty="0" smtClean="0">
                <a:solidFill>
                  <a:schemeClr val="tx1"/>
                </a:solidFill>
                <a:latin typeface="+mn-lt"/>
                <a:ea typeface="+mn-ea"/>
                <a:cs typeface="+mn-cs"/>
              </a:rPr>
              <a:t>This is the case even when the ends of the LineString are joined together to form a closed loop.</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Defs</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interior of a LineString consists of all the points that lie on the path of the line, but not the area that may be enclosed by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boundary of a LineString consists of the two points that lie at the start and end of the line. However, a closed LineString, in which the start and end points are the same, has no boundary.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exterior of a LineString consists of all those points that do not lie on the line.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path of a nonsimple LineString may cross itself at one or more distinct points, it cannot retrace any continuous length of path already covered.</a:t>
            </a:r>
            <a:endParaRPr lang="en-US" dirty="0" smtClean="0"/>
          </a:p>
        </p:txBody>
      </p:sp>
      <p:sp>
        <p:nvSpPr>
          <p:cNvPr id="4" name="Slide Number Placeholder 3"/>
          <p:cNvSpPr>
            <a:spLocks noGrp="1"/>
          </p:cNvSpPr>
          <p:nvPr>
            <p:ph type="sldNum" sz="quarter" idx="10"/>
          </p:nvPr>
        </p:nvSpPr>
        <p:spPr/>
        <p:txBody>
          <a:bodyPr/>
          <a:lstStyle/>
          <a:p>
            <a:fld id="{1E44C53D-4218-4E4C-A626-37D9C7413A24}" type="slidenum">
              <a:rPr lang="en-US" smtClean="0"/>
              <a:t>10</a:t>
            </a:fld>
            <a:endParaRPr lang="en-US"/>
          </a:p>
        </p:txBody>
      </p:sp>
    </p:spTree>
    <p:extLst>
      <p:ext uri="{BB962C8B-B14F-4D97-AF65-F5344CB8AC3E}">
        <p14:creationId xmlns:p14="http://schemas.microsoft.com/office/powerpoint/2010/main" val="5665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11</a:t>
            </a:fld>
            <a:endParaRPr lang="en-US"/>
          </a:p>
        </p:txBody>
      </p:sp>
    </p:spTree>
    <p:extLst>
      <p:ext uri="{BB962C8B-B14F-4D97-AF65-F5344CB8AC3E}">
        <p14:creationId xmlns:p14="http://schemas.microsoft.com/office/powerpoint/2010/main" val="352783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12</a:t>
            </a:fld>
            <a:endParaRPr lang="en-US"/>
          </a:p>
        </p:txBody>
      </p:sp>
    </p:spTree>
    <p:extLst>
      <p:ext uri="{BB962C8B-B14F-4D97-AF65-F5344CB8AC3E}">
        <p14:creationId xmlns:p14="http://schemas.microsoft.com/office/powerpoint/2010/main" val="94627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 </a:t>
            </a:r>
            <a:r>
              <a:rPr lang="en-US" sz="1200" b="0" i="0" u="none" strike="noStrike" kern="1200" baseline="0" dirty="0" smtClean="0">
                <a:solidFill>
                  <a:schemeClr val="tx1"/>
                </a:solidFill>
                <a:latin typeface="+mn-lt"/>
                <a:ea typeface="+mn-ea"/>
                <a:cs typeface="+mn-cs"/>
              </a:rPr>
              <a:t>CircularString that forms a complete circle, beginning from the</a:t>
            </a:r>
          </a:p>
          <a:p>
            <a:r>
              <a:rPr lang="en-US" sz="1200" b="0" i="0" u="none" strike="noStrike" kern="1200" baseline="0" dirty="0" smtClean="0">
                <a:solidFill>
                  <a:schemeClr val="tx1"/>
                </a:solidFill>
                <a:latin typeface="+mn-lt"/>
                <a:ea typeface="+mn-ea"/>
                <a:cs typeface="+mn-cs"/>
              </a:rPr>
              <a:t>start point, does the path of the CircularString travel in a clockwise or anti-clockwise direction through the anchor point and back to where it started?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avoid this issue, five points are needed. As with any closed LineString, the start and end points are the same. </a:t>
            </a:r>
          </a:p>
          <a:p>
            <a:r>
              <a:rPr lang="en-US" sz="1200" b="0" i="0" u="none" strike="noStrike" kern="1200" baseline="0" dirty="0" smtClean="0">
                <a:solidFill>
                  <a:schemeClr val="tx1"/>
                </a:solidFill>
                <a:latin typeface="+mn-lt"/>
                <a:ea typeface="+mn-ea"/>
                <a:cs typeface="+mn-cs"/>
              </a:rPr>
              <a:t>The remaining three points can be any other points that lie on the circle, listed in the desired order. </a:t>
            </a:r>
          </a:p>
          <a:p>
            <a:r>
              <a:rPr lang="en-US" sz="1200" b="0" i="0" u="none" strike="noStrike" kern="1200" baseline="0" smtClean="0">
                <a:solidFill>
                  <a:schemeClr val="tx1"/>
                </a:solidFill>
                <a:latin typeface="+mn-lt"/>
                <a:ea typeface="+mn-ea"/>
                <a:cs typeface="+mn-cs"/>
              </a:rPr>
              <a:t>The CircularString will follow the edge of the only circle that passes through all three points.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13</a:t>
            </a:fld>
            <a:endParaRPr lang="en-US"/>
          </a:p>
        </p:txBody>
      </p:sp>
    </p:spTree>
    <p:extLst>
      <p:ext uri="{BB962C8B-B14F-4D97-AF65-F5344CB8AC3E}">
        <p14:creationId xmlns:p14="http://schemas.microsoft.com/office/powerpoint/2010/main" val="254817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CompoundCurve:</a:t>
            </a:r>
            <a:r>
              <a:rPr lang="en-US" sz="1200" b="0" i="0" u="none" strike="noStrike" kern="1200" baseline="0" dirty="0" smtClean="0">
                <a:solidFill>
                  <a:schemeClr val="tx1"/>
                </a:solidFill>
                <a:latin typeface="+mn-lt"/>
                <a:ea typeface="+mn-ea"/>
                <a:cs typeface="+mn-cs"/>
              </a:rPr>
              <a:t> is a single continuous path between a set of Points, in which the segments joining each pair of Points may either be linear (as in a LineString) or curved (as in a CircularString), or a mixture of both.</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14</a:t>
            </a:fld>
            <a:endParaRPr lang="en-US"/>
          </a:p>
        </p:txBody>
      </p:sp>
    </p:spTree>
    <p:extLst>
      <p:ext uri="{BB962C8B-B14F-4D97-AF65-F5344CB8AC3E}">
        <p14:creationId xmlns:p14="http://schemas.microsoft.com/office/powerpoint/2010/main" val="384295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Polygon:</a:t>
            </a:r>
            <a:r>
              <a:rPr lang="en-US" sz="1200" b="0" i="0" u="none" strike="noStrike" kern="1200" baseline="0" dirty="0" smtClean="0">
                <a:solidFill>
                  <a:schemeClr val="tx1"/>
                </a:solidFill>
                <a:latin typeface="+mn-lt"/>
                <a:ea typeface="+mn-ea"/>
                <a:cs typeface="+mn-cs"/>
              </a:rPr>
              <a:t> is a two-dimensional geometry that contains an area of space. The outer extent of the area of space contained within a Polygon is defined by a closed LineString, called the exterior ring.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Exterior and Interior Rings:</a:t>
            </a:r>
            <a:r>
              <a:rPr lang="en-US" sz="1200" b="0" i="0" u="none" strike="noStrike" kern="1200" baseline="0" dirty="0" smtClean="0">
                <a:solidFill>
                  <a:schemeClr val="tx1"/>
                </a:solidFill>
                <a:latin typeface="+mn-lt"/>
                <a:ea typeface="+mn-ea"/>
                <a:cs typeface="+mn-cs"/>
              </a:rPr>
              <a:t> Every Polygon must have exactly one external ring that defines the overall perimeter of the geometry.</a:t>
            </a:r>
          </a:p>
          <a:p>
            <a:r>
              <a:rPr lang="en-US" sz="1200" b="0" i="0" u="none" strike="noStrike" kern="1200" baseline="0" dirty="0" smtClean="0">
                <a:solidFill>
                  <a:schemeClr val="tx1"/>
                </a:solidFill>
                <a:latin typeface="+mn-lt"/>
                <a:ea typeface="+mn-ea"/>
                <a:cs typeface="+mn-cs"/>
              </a:rPr>
              <a:t>It may also contain one or more internal rings. Internal rings define areas of space contained within the external ring, but excluded from the Polygon.</a:t>
            </a:r>
            <a:endParaRPr lang="en-US" b="1" dirty="0"/>
          </a:p>
        </p:txBody>
      </p:sp>
      <p:sp>
        <p:nvSpPr>
          <p:cNvPr id="4" name="Slide Number Placeholder 3"/>
          <p:cNvSpPr>
            <a:spLocks noGrp="1"/>
          </p:cNvSpPr>
          <p:nvPr>
            <p:ph type="sldNum" sz="quarter" idx="10"/>
          </p:nvPr>
        </p:nvSpPr>
        <p:spPr/>
        <p:txBody>
          <a:bodyPr/>
          <a:lstStyle/>
          <a:p>
            <a:fld id="{1E44C53D-4218-4E4C-A626-37D9C7413A24}" type="slidenum">
              <a:rPr lang="en-US" smtClean="0"/>
              <a:t>15</a:t>
            </a:fld>
            <a:endParaRPr lang="en-US"/>
          </a:p>
        </p:txBody>
      </p:sp>
    </p:spTree>
    <p:extLst>
      <p:ext uri="{BB962C8B-B14F-4D97-AF65-F5344CB8AC3E}">
        <p14:creationId xmlns:p14="http://schemas.microsoft.com/office/powerpoint/2010/main" val="312292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16</a:t>
            </a:fld>
            <a:endParaRPr lang="en-US"/>
          </a:p>
        </p:txBody>
      </p:sp>
    </p:spTree>
    <p:extLst>
      <p:ext uri="{BB962C8B-B14F-4D97-AF65-F5344CB8AC3E}">
        <p14:creationId xmlns:p14="http://schemas.microsoft.com/office/powerpoint/2010/main" val="366653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CurvePolygon</a:t>
            </a:r>
            <a:r>
              <a:rPr lang="en-US" sz="1200" b="0" i="0" u="none" strike="noStrike" kern="1200" baseline="0" dirty="0" smtClean="0">
                <a:solidFill>
                  <a:schemeClr val="tx1"/>
                </a:solidFill>
                <a:latin typeface="+mn-lt"/>
                <a:ea typeface="+mn-ea"/>
                <a:cs typeface="+mn-cs"/>
              </a:rPr>
              <a:t>: like the Polygon, is defined by one exterior ring and, optionally, one or more interior rings. Unlike the Polygon, however, in which each ring must be a simple closed LineString, each ring in a CurvePolygon can be any type of simple closed curve. An example of this is the illustration representing Yankee Stadium.</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CurvePolygon with a LineString exterior 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 A CurvePolygon with a CircularString exterior ring.</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CurvePolygons are two-dimensional, simple, closed geometries.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They have a length equal to the perimeter of all defined rings.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area contained by a CurvePolygon is equal to the area of space enclosed within the exterior ring less any area contained within any interior rings.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17</a:t>
            </a:fld>
            <a:endParaRPr lang="en-US"/>
          </a:p>
        </p:txBody>
      </p:sp>
    </p:spTree>
    <p:extLst>
      <p:ext uri="{BB962C8B-B14F-4D97-AF65-F5344CB8AC3E}">
        <p14:creationId xmlns:p14="http://schemas.microsoft.com/office/powerpoint/2010/main" val="67522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MultiPoint is a homogeneous collection of Point geometries. Unlike the LineString or CircularString, which are formed from a series of connected Points, there are no connecting lines between the individual Points in a MultiPoint: they are distinct and separate.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Point may contain between two and four coordinate values (depending on whether the optional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-coordinates are defined). Commas mark the separation of each point.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MultiPoint should not generally be used simply as a means to group a set of Points; instead, it should be used to define a single logical feature whose geographic location and shape are best described by a set of disparate singular entities.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18</a:t>
            </a:fld>
            <a:endParaRPr lang="en-US"/>
          </a:p>
        </p:txBody>
      </p:sp>
    </p:spTree>
    <p:extLst>
      <p:ext uri="{BB962C8B-B14F-4D97-AF65-F5344CB8AC3E}">
        <p14:creationId xmlns:p14="http://schemas.microsoft.com/office/powerpoint/2010/main" val="335515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19</a:t>
            </a:fld>
            <a:endParaRPr lang="en-US"/>
          </a:p>
        </p:txBody>
      </p:sp>
    </p:spTree>
    <p:extLst>
      <p:ext uri="{BB962C8B-B14F-4D97-AF65-F5344CB8AC3E}">
        <p14:creationId xmlns:p14="http://schemas.microsoft.com/office/powerpoint/2010/main" val="144443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Instantiable:</a:t>
            </a:r>
            <a:r>
              <a:rPr lang="en-US" b="1" baseline="0" dirty="0" smtClean="0"/>
              <a:t> </a:t>
            </a:r>
            <a:r>
              <a:rPr lang="en-US" sz="1200" b="0" i="0" u="none" strike="noStrike" kern="1200" baseline="0" dirty="0" smtClean="0">
                <a:solidFill>
                  <a:schemeClr val="tx1"/>
                </a:solidFill>
                <a:latin typeface="+mn-lt"/>
                <a:ea typeface="+mn-ea"/>
                <a:cs typeface="+mn-cs"/>
              </a:rPr>
              <a:t>that is to say, you can actually create instances of these geometries.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b="1" dirty="0" smtClean="0"/>
              <a:t>Single geometries: </a:t>
            </a:r>
            <a:r>
              <a:rPr lang="en-US" sz="1200" b="0" i="0" u="none" strike="noStrike" kern="1200" baseline="0" dirty="0" smtClean="0">
                <a:solidFill>
                  <a:schemeClr val="tx1"/>
                </a:solidFill>
                <a:latin typeface="+mn-lt"/>
                <a:ea typeface="+mn-ea"/>
                <a:cs typeface="+mn-cs"/>
              </a:rPr>
              <a:t>Contain one discrete geometric element. The most basic single geometry is a Point.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also three types of curve (LineString, CircularString, and CompoundCurve) and two types of surface (Polygon and CurvePolygon).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b="1" dirty="0" smtClean="0"/>
              <a:t>Geometry collections:</a:t>
            </a:r>
            <a:r>
              <a:rPr lang="en-US" b="1" baseline="0" dirty="0" smtClean="0"/>
              <a:t> </a:t>
            </a:r>
            <a:r>
              <a:rPr lang="en-US" sz="1200" b="0" i="0" u="none" strike="noStrike" kern="1200" baseline="0" dirty="0" smtClean="0">
                <a:solidFill>
                  <a:schemeClr val="tx1"/>
                </a:solidFill>
                <a:latin typeface="+mn-lt"/>
                <a:ea typeface="+mn-ea"/>
                <a:cs typeface="+mn-cs"/>
              </a:rPr>
              <a:t>compound elements, containing one or more of the individual geometries listed above.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Geometry collections may be homogeneous or heterogeneous. </a:t>
            </a:r>
          </a:p>
          <a:p>
            <a:r>
              <a:rPr lang="en-US" sz="1200" b="0" i="0" u="none" strike="noStrike" kern="1200" baseline="0" dirty="0" smtClean="0">
                <a:solidFill>
                  <a:schemeClr val="tx1"/>
                </a:solidFill>
                <a:latin typeface="+mn-lt"/>
                <a:ea typeface="+mn-ea"/>
                <a:cs typeface="+mn-cs"/>
              </a:rPr>
              <a:t>	A </a:t>
            </a:r>
            <a:r>
              <a:rPr lang="en-US" sz="1200" b="1" i="0" u="none" strike="noStrike" kern="1200" baseline="0" dirty="0" smtClean="0">
                <a:solidFill>
                  <a:schemeClr val="tx1"/>
                </a:solidFill>
                <a:latin typeface="+mn-lt"/>
                <a:ea typeface="+mn-ea"/>
                <a:cs typeface="+mn-cs"/>
              </a:rPr>
              <a:t>homogeneous geometry</a:t>
            </a:r>
            <a:r>
              <a:rPr lang="en-US" sz="1200" b="0" i="0" u="none" strike="noStrike" kern="1200" baseline="0" dirty="0" smtClean="0">
                <a:solidFill>
                  <a:schemeClr val="tx1"/>
                </a:solidFill>
                <a:latin typeface="+mn-lt"/>
                <a:ea typeface="+mn-ea"/>
                <a:cs typeface="+mn-cs"/>
              </a:rPr>
              <a:t> collection contains several items of the same type of single geometry only. 	An example of this is a Multipoint. It is a geometry collection containing only Points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a:t>
            </a:r>
            <a:r>
              <a:rPr lang="en-US" sz="1200" b="1" i="0" u="none" strike="noStrike" kern="1200" baseline="0" dirty="0" smtClean="0">
                <a:solidFill>
                  <a:schemeClr val="tx1"/>
                </a:solidFill>
                <a:latin typeface="+mn-lt"/>
                <a:ea typeface="+mn-ea"/>
                <a:cs typeface="+mn-cs"/>
              </a:rPr>
              <a:t>heterogeneous geometry </a:t>
            </a:r>
            <a:r>
              <a:rPr lang="en-US" sz="1200" b="0" i="0" u="none" strike="noStrike" kern="1200" baseline="0" dirty="0" smtClean="0">
                <a:solidFill>
                  <a:schemeClr val="tx1"/>
                </a:solidFill>
                <a:latin typeface="+mn-lt"/>
                <a:ea typeface="+mn-ea"/>
                <a:cs typeface="+mn-cs"/>
              </a:rPr>
              <a:t>collection contains one or more of several different sorts of geometry. 	An example of this is a collection containing a LineString and a Polygon.</a:t>
            </a:r>
            <a:endParaRPr lang="en-US" b="1" dirty="0" smtClean="0"/>
          </a:p>
        </p:txBody>
      </p:sp>
      <p:sp>
        <p:nvSpPr>
          <p:cNvPr id="4" name="Slide Number Placeholder 3"/>
          <p:cNvSpPr>
            <a:spLocks noGrp="1"/>
          </p:cNvSpPr>
          <p:nvPr>
            <p:ph type="sldNum" sz="quarter" idx="10"/>
          </p:nvPr>
        </p:nvSpPr>
        <p:spPr/>
        <p:txBody>
          <a:bodyPr/>
          <a:lstStyle/>
          <a:p>
            <a:fld id="{1E44C53D-4218-4E4C-A626-37D9C7413A24}" type="slidenum">
              <a:rPr lang="en-US" smtClean="0"/>
              <a:t>2</a:t>
            </a:fld>
            <a:endParaRPr lang="en-US" dirty="0"/>
          </a:p>
        </p:txBody>
      </p:sp>
    </p:spTree>
    <p:extLst>
      <p:ext uri="{BB962C8B-B14F-4D97-AF65-F5344CB8AC3E}">
        <p14:creationId xmlns:p14="http://schemas.microsoft.com/office/powerpoint/2010/main" val="106857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MultiPolygons are two-dimensional, simple, closed geometries.</a:t>
            </a:r>
          </a:p>
          <a:p>
            <a:r>
              <a:rPr lang="en-US" sz="1200" b="0" i="0" u="none" strike="noStrike" kern="1200" baseline="0" dirty="0" smtClean="0">
                <a:solidFill>
                  <a:schemeClr val="tx1"/>
                </a:solidFill>
                <a:latin typeface="+mn-lt"/>
                <a:ea typeface="+mn-ea"/>
                <a:cs typeface="+mn-cs"/>
              </a:rPr>
              <a:t>• The length of a MultiPolygon is defined as the sum of the lengths of all the rings in all the Polygons it contains.</a:t>
            </a:r>
          </a:p>
          <a:p>
            <a:r>
              <a:rPr lang="en-US" sz="1200" b="0" i="0" u="none" strike="noStrike" kern="1200" baseline="0" dirty="0" smtClean="0">
                <a:solidFill>
                  <a:schemeClr val="tx1"/>
                </a:solidFill>
                <a:latin typeface="+mn-lt"/>
                <a:ea typeface="+mn-ea"/>
                <a:cs typeface="+mn-cs"/>
              </a:rPr>
              <a:t>• The area of a MultiPolygon is the sum of the areas of all its Polygons.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20</a:t>
            </a:fld>
            <a:endParaRPr lang="en-US"/>
          </a:p>
        </p:txBody>
      </p:sp>
    </p:spTree>
    <p:extLst>
      <p:ext uri="{BB962C8B-B14F-4D97-AF65-F5344CB8AC3E}">
        <p14:creationId xmlns:p14="http://schemas.microsoft.com/office/powerpoint/2010/main" val="3509495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For example:</a:t>
            </a:r>
            <a:r>
              <a:rPr lang="en-US" sz="1200" b="0" i="0" u="none" strike="noStrike" kern="1200" baseline="0" dirty="0" smtClean="0">
                <a:solidFill>
                  <a:schemeClr val="tx1"/>
                </a:solidFill>
                <a:latin typeface="+mn-lt"/>
                <a:ea typeface="+mn-ea"/>
                <a:cs typeface="+mn-cs"/>
              </a:rPr>
              <a:t> if you were to run an aggregate query to</a:t>
            </a:r>
          </a:p>
          <a:p>
            <a:r>
              <a:rPr lang="en-US" sz="1200" b="0" i="0" u="none" strike="noStrike" kern="1200" baseline="0" dirty="0" smtClean="0">
                <a:solidFill>
                  <a:schemeClr val="tx1"/>
                </a:solidFill>
                <a:latin typeface="+mn-lt"/>
                <a:ea typeface="+mn-ea"/>
                <a:cs typeface="+mn-cs"/>
              </a:rPr>
              <a:t>return, “All those features that lie within one mile of Trafalgar Square, London,”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would see geometries in the results representing Nelson’s Column and the Cenotaph (Points), Downing Street and the Strand (LineStrings), and St. James’ Park (Polygon).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these results were aggregated into a single record, the only geometry type capable of representing them all would be a GeometryCollection.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Characteristics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If all the elements contained in the GeometryCollection are simple then the</a:t>
            </a:r>
          </a:p>
          <a:p>
            <a:r>
              <a:rPr lang="en-US" sz="1200" b="0" i="0" u="none" strike="noStrike" kern="1200" baseline="0" dirty="0" smtClean="0">
                <a:solidFill>
                  <a:schemeClr val="tx1"/>
                </a:solidFill>
                <a:latin typeface="+mn-lt"/>
                <a:ea typeface="+mn-ea"/>
                <a:cs typeface="+mn-cs"/>
              </a:rPr>
              <a:t>GeometryCollection is itself simple.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If all the elements contained within the GeometryCollection are</a:t>
            </a:r>
          </a:p>
          <a:p>
            <a:r>
              <a:rPr lang="en-US" sz="1200" b="0" i="0" u="none" strike="noStrike" kern="1200" baseline="0" dirty="0" smtClean="0">
                <a:solidFill>
                  <a:schemeClr val="tx1"/>
                </a:solidFill>
                <a:latin typeface="+mn-lt"/>
                <a:ea typeface="+mn-ea"/>
                <a:cs typeface="+mn-cs"/>
              </a:rPr>
              <a:t>closed then the collection itself is closed.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number of dimensions occupied by a GeometryCollection is the same as the element with the highest number of dimensions that it contains.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21</a:t>
            </a:fld>
            <a:endParaRPr lang="en-US"/>
          </a:p>
        </p:txBody>
      </p:sp>
    </p:spTree>
    <p:extLst>
      <p:ext uri="{BB962C8B-B14F-4D97-AF65-F5344CB8AC3E}">
        <p14:creationId xmlns:p14="http://schemas.microsoft.com/office/powerpoint/2010/main" val="760002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final type of geometry to consider is an </a:t>
            </a:r>
            <a:r>
              <a:rPr lang="en-US" sz="1200" b="0" i="1" u="none" strike="noStrike" kern="1200" baseline="0" dirty="0" smtClean="0">
                <a:solidFill>
                  <a:schemeClr val="tx1"/>
                </a:solidFill>
                <a:latin typeface="+mn-lt"/>
                <a:ea typeface="+mn-ea"/>
                <a:cs typeface="+mn-cs"/>
              </a:rPr>
              <a:t>empty </a:t>
            </a:r>
            <a:r>
              <a:rPr lang="en-US" sz="1200" b="0" i="0" u="none" strike="noStrike" kern="1200" baseline="0" dirty="0" smtClean="0">
                <a:solidFill>
                  <a:schemeClr val="tx1"/>
                </a:solidFill>
                <a:latin typeface="+mn-lt"/>
                <a:ea typeface="+mn-ea"/>
                <a:cs typeface="+mn-cs"/>
              </a:rPr>
              <a:t>geometry. An empty geometry is one that does not contain any points. Even though it contains no points, an empty geometry is still nominally assigned a particular type, so you may have an empty Point or empty LineString geometry,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geometries represent the position (and therefore, by implication, the presence) of features on the Earth's surface, then empty geometries denote the </a:t>
            </a:r>
            <a:r>
              <a:rPr lang="en-US" sz="1200" b="0" i="1" u="none" strike="noStrike" kern="1200" baseline="0" dirty="0" smtClean="0">
                <a:solidFill>
                  <a:schemeClr val="tx1"/>
                </a:solidFill>
                <a:latin typeface="+mn-lt"/>
                <a:ea typeface="+mn-ea"/>
                <a:cs typeface="+mn-cs"/>
              </a:rPr>
              <a:t>absence </a:t>
            </a:r>
            <a:r>
              <a:rPr lang="en-US" sz="1200" b="0" i="0" u="none" strike="noStrike" kern="1200" baseline="0" dirty="0" smtClean="0">
                <a:solidFill>
                  <a:schemeClr val="tx1"/>
                </a:solidFill>
                <a:latin typeface="+mn-lt"/>
                <a:ea typeface="+mn-ea"/>
                <a:cs typeface="+mn-cs"/>
              </a:rPr>
              <a:t>of any such features.</a:t>
            </a:r>
          </a:p>
          <a:p>
            <a:endParaRPr lang="en-US" sz="1200" b="0" i="0" u="none" strike="noStrike" kern="1200" baseline="0" dirty="0" smtClean="0">
              <a:solidFill>
                <a:schemeClr val="tx1"/>
              </a:solidFill>
              <a:latin typeface="+mn-lt"/>
              <a:ea typeface="+mn-ea"/>
              <a:cs typeface="+mn-cs"/>
            </a:endParaRPr>
          </a:p>
          <a:p>
            <a:r>
              <a:rPr lang="en-US" dirty="0" smtClean="0"/>
              <a:t>An empty geometry is not the same as NULL. A NULL value suggests a result that has not been evaluated or is undefined. An empty geometry value suggests that a result has been evaluated, but that it does not represent a location on the Earth.</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23</a:t>
            </a:fld>
            <a:endParaRPr lang="en-US"/>
          </a:p>
        </p:txBody>
      </p:sp>
    </p:spTree>
    <p:extLst>
      <p:ext uri="{BB962C8B-B14F-4D97-AF65-F5344CB8AC3E}">
        <p14:creationId xmlns:p14="http://schemas.microsoft.com/office/powerpoint/2010/main" val="3899995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24</a:t>
            </a:fld>
            <a:endParaRPr lang="en-US"/>
          </a:p>
        </p:txBody>
      </p:sp>
    </p:spTree>
    <p:extLst>
      <p:ext uri="{BB962C8B-B14F-4D97-AF65-F5344CB8AC3E}">
        <p14:creationId xmlns:p14="http://schemas.microsoft.com/office/powerpoint/2010/main" val="112134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figure illustrates the inheritance tree of geometry types, which demonstrates how the different types of geometry are related to each other. Every item of spatial data in SQL Server is an example of one of the ten instantiable classes shown with a solid border.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Instantiable types are shown with a solid border.</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3</a:t>
            </a:fld>
            <a:endParaRPr lang="en-US" dirty="0"/>
          </a:p>
        </p:txBody>
      </p:sp>
    </p:spTree>
    <p:extLst>
      <p:ext uri="{BB962C8B-B14F-4D97-AF65-F5344CB8AC3E}">
        <p14:creationId xmlns:p14="http://schemas.microsoft.com/office/powerpoint/2010/main" val="398736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Interior</a:t>
            </a:r>
            <a:r>
              <a:rPr lang="en-US" dirty="0" smtClean="0"/>
              <a:t>: </a:t>
            </a:r>
            <a:r>
              <a:rPr lang="en-US" sz="1200" b="0" i="0" u="none" strike="noStrike" kern="1200" baseline="0" dirty="0" smtClean="0">
                <a:solidFill>
                  <a:schemeClr val="tx1"/>
                </a:solidFill>
                <a:latin typeface="+mn-lt"/>
                <a:ea typeface="+mn-ea"/>
                <a:cs typeface="+mn-cs"/>
              </a:rPr>
              <a:t>consists of all those points that lie in the space occupied by the geometry. It’s the "inside" of the geometry.</a:t>
            </a:r>
          </a:p>
          <a:p>
            <a:endParaRPr lang="en-US" sz="1200" b="0" i="0" u="none" strike="noStrike" kern="1200" baseline="0" dirty="0" smtClean="0">
              <a:solidFill>
                <a:schemeClr val="tx1"/>
              </a:solidFill>
              <a:latin typeface="+mn-lt"/>
              <a:ea typeface="+mn-ea"/>
              <a:cs typeface="+mn-cs"/>
            </a:endParaRPr>
          </a:p>
          <a:p>
            <a:endParaRPr lang="en-US" dirty="0" smtClean="0"/>
          </a:p>
          <a:p>
            <a:r>
              <a:rPr lang="en-US" b="1" dirty="0" smtClean="0"/>
              <a:t>Exterior</a:t>
            </a:r>
            <a:r>
              <a:rPr lang="en-US" dirty="0" smtClean="0"/>
              <a:t>:</a:t>
            </a:r>
            <a:r>
              <a:rPr lang="en-US" baseline="0" dirty="0" smtClean="0"/>
              <a:t> </a:t>
            </a:r>
            <a:r>
              <a:rPr lang="en-US" sz="1200" b="0" i="0" u="none" strike="noStrike" kern="1200" baseline="0" dirty="0" smtClean="0">
                <a:solidFill>
                  <a:schemeClr val="tx1"/>
                </a:solidFill>
                <a:latin typeface="+mn-lt"/>
                <a:ea typeface="+mn-ea"/>
                <a:cs typeface="+mn-cs"/>
              </a:rPr>
              <a:t>consists of all those points that lie in the area of space not occupied</a:t>
            </a:r>
          </a:p>
          <a:p>
            <a:r>
              <a:rPr lang="en-US" sz="1200" b="0" i="0" u="none" strike="noStrike" kern="1200" baseline="0" dirty="0" smtClean="0">
                <a:solidFill>
                  <a:schemeClr val="tx1"/>
                </a:solidFill>
                <a:latin typeface="+mn-lt"/>
                <a:ea typeface="+mn-ea"/>
                <a:cs typeface="+mn-cs"/>
              </a:rPr>
              <a:t>by the geometry. It’s the “outside” of the geometry.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Boundary</a:t>
            </a:r>
            <a:r>
              <a:rPr lang="en-US" sz="1200" b="0" i="0" u="none" strike="noStrike" kern="1200" baseline="0" dirty="0" smtClean="0">
                <a:solidFill>
                  <a:schemeClr val="tx1"/>
                </a:solidFill>
                <a:latin typeface="+mn-lt"/>
                <a:ea typeface="+mn-ea"/>
                <a:cs typeface="+mn-cs"/>
              </a:rPr>
              <a:t>: The boundary of a geometry consists of those points that lie on the “edge” of the geometry.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Special Cases</a:t>
            </a:r>
            <a:r>
              <a:rPr lang="en-US" sz="1200" b="0" i="0" u="none" strike="noStrike" kern="1200" baseline="0" dirty="0" smtClean="0">
                <a:solidFill>
                  <a:schemeClr val="tx1"/>
                </a:solidFill>
                <a:latin typeface="+mn-lt"/>
                <a:ea typeface="+mn-ea"/>
                <a:cs typeface="+mn-cs"/>
              </a:rPr>
              <a:t>: every geometry has at least one point in its interior and one point in its exterior. </a:t>
            </a:r>
          </a:p>
          <a:p>
            <a:r>
              <a:rPr lang="en-US" sz="1200" b="0" i="0" u="none" strike="noStrike" kern="1200" baseline="0" dirty="0" smtClean="0">
                <a:solidFill>
                  <a:schemeClr val="tx1"/>
                </a:solidFill>
                <a:latin typeface="+mn-lt"/>
                <a:ea typeface="+mn-ea"/>
                <a:cs typeface="+mn-cs"/>
              </a:rPr>
              <a:t>The only exceptions to this rule are the special cases of the empty geometry and the full globe geometry.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Empty geometry: </a:t>
            </a:r>
            <a:r>
              <a:rPr lang="en-US" sz="1200" b="0" i="0" u="none" strike="noStrike" kern="1200" baseline="0" dirty="0" smtClean="0">
                <a:solidFill>
                  <a:schemeClr val="tx1"/>
                </a:solidFill>
                <a:latin typeface="+mn-lt"/>
                <a:ea typeface="+mn-ea"/>
                <a:cs typeface="+mn-cs"/>
              </a:rPr>
              <a:t>has no interior, so every point is considered to lie in its exterior</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full globe geometry:</a:t>
            </a:r>
            <a:r>
              <a:rPr lang="en-US" sz="1200" b="0" i="0" u="none" strike="noStrike" kern="1200" baseline="0" dirty="0" smtClean="0">
                <a:solidFill>
                  <a:schemeClr val="tx1"/>
                </a:solidFill>
                <a:latin typeface="+mn-lt"/>
                <a:ea typeface="+mn-ea"/>
                <a:cs typeface="+mn-cs"/>
              </a:rPr>
              <a:t> Every point is in its interior, with no points in its exterior.</a:t>
            </a:r>
            <a:endParaRPr lang="en-US" b="1" dirty="0"/>
          </a:p>
        </p:txBody>
      </p:sp>
      <p:sp>
        <p:nvSpPr>
          <p:cNvPr id="4" name="Slide Number Placeholder 3"/>
          <p:cNvSpPr>
            <a:spLocks noGrp="1"/>
          </p:cNvSpPr>
          <p:nvPr>
            <p:ph type="sldNum" sz="quarter" idx="10"/>
          </p:nvPr>
        </p:nvSpPr>
        <p:spPr/>
        <p:txBody>
          <a:bodyPr/>
          <a:lstStyle/>
          <a:p>
            <a:fld id="{1E44C53D-4218-4E4C-A626-37D9C7413A24}" type="slidenum">
              <a:rPr lang="en-US" smtClean="0"/>
              <a:t>4</a:t>
            </a:fld>
            <a:endParaRPr lang="en-US" dirty="0"/>
          </a:p>
        </p:txBody>
      </p:sp>
    </p:spTree>
    <p:extLst>
      <p:ext uri="{BB962C8B-B14F-4D97-AF65-F5344CB8AC3E}">
        <p14:creationId xmlns:p14="http://schemas.microsoft.com/office/powerpoint/2010/main" val="67433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example: </a:t>
            </a:r>
          </a:p>
          <a:p>
            <a:r>
              <a:rPr lang="en-US" sz="1200" b="0" i="0" u="none" strike="noStrike" kern="1200" baseline="0" dirty="0" smtClean="0">
                <a:solidFill>
                  <a:schemeClr val="tx1"/>
                </a:solidFill>
                <a:latin typeface="+mn-lt"/>
                <a:ea typeface="+mn-ea"/>
                <a:cs typeface="+mn-cs"/>
              </a:rPr>
              <a:t>Two geometries </a:t>
            </a:r>
            <a:r>
              <a:rPr lang="en-US" sz="1200" b="1" i="1" u="none" strike="noStrike" kern="1200" baseline="0" dirty="0" smtClean="0">
                <a:solidFill>
                  <a:schemeClr val="tx1"/>
                </a:solidFill>
                <a:latin typeface="+mn-lt"/>
                <a:ea typeface="+mn-ea"/>
                <a:cs typeface="+mn-cs"/>
              </a:rPr>
              <a:t>intersect</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other if there is at least one point that lies in either the interior or boundary of both geometries in question.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geometries </a:t>
            </a:r>
            <a:r>
              <a:rPr lang="en-US" sz="1200" b="1" i="1" u="none" strike="noStrike" kern="1200" baseline="0" dirty="0" smtClean="0">
                <a:solidFill>
                  <a:schemeClr val="tx1"/>
                </a:solidFill>
                <a:latin typeface="+mn-lt"/>
                <a:ea typeface="+mn-ea"/>
                <a:cs typeface="+mn-cs"/>
              </a:rPr>
              <a:t>touch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other if there is at least one shared</a:t>
            </a:r>
          </a:p>
          <a:p>
            <a:r>
              <a:rPr lang="en-US" sz="1200" b="0" i="0" u="none" strike="noStrike" kern="1200" baseline="0" dirty="0" smtClean="0">
                <a:solidFill>
                  <a:schemeClr val="tx1"/>
                </a:solidFill>
                <a:latin typeface="+mn-lt"/>
                <a:ea typeface="+mn-ea"/>
                <a:cs typeface="+mn-cs"/>
              </a:rPr>
              <a:t>point that lies on the boundary of both geometries, but no points common to the interior of both geometries.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two geometries have no interior or boundary points in common then they are </a:t>
            </a:r>
            <a:r>
              <a:rPr lang="en-US" sz="1200" b="1" i="1" u="none" strike="noStrike" kern="1200" baseline="0" dirty="0" smtClean="0">
                <a:solidFill>
                  <a:schemeClr val="tx1"/>
                </a:solidFill>
                <a:latin typeface="+mn-lt"/>
                <a:ea typeface="+mn-ea"/>
                <a:cs typeface="+mn-cs"/>
              </a:rPr>
              <a:t>disjoint</a:t>
            </a:r>
            <a:r>
              <a:rPr lang="en-US" sz="1200" b="0" i="0" u="none" strike="noStrike" kern="1200" baseline="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E44C53D-4218-4E4C-A626-37D9C7413A24}" type="slidenum">
              <a:rPr lang="en-US" smtClean="0"/>
              <a:t>5</a:t>
            </a:fld>
            <a:endParaRPr lang="en-US" dirty="0"/>
          </a:p>
        </p:txBody>
      </p:sp>
    </p:spTree>
    <p:extLst>
      <p:ext uri="{BB962C8B-B14F-4D97-AF65-F5344CB8AC3E}">
        <p14:creationId xmlns:p14="http://schemas.microsoft.com/office/powerpoint/2010/main" val="314019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a:t>
            </a:r>
            <a:r>
              <a:rPr lang="en-US" b="1" baseline="0" dirty="0" smtClean="0"/>
              <a:t> point usage</a:t>
            </a:r>
            <a:r>
              <a:rPr lang="en-US" baseline="0" dirty="0" smtClean="0"/>
              <a:t>:</a:t>
            </a:r>
          </a:p>
          <a:p>
            <a:r>
              <a:rPr lang="en-US" sz="1200" b="0" i="0" u="none" strike="noStrike" kern="1200" baseline="0" dirty="0" smtClean="0">
                <a:solidFill>
                  <a:schemeClr val="tx1"/>
                </a:solidFill>
                <a:latin typeface="+mn-lt"/>
                <a:ea typeface="+mn-ea"/>
                <a:cs typeface="+mn-cs"/>
              </a:rPr>
              <a:t>When using geospatial data to define features on Earth, a Point geometry is generally used to represent an exact location. The book uses the example of a point marking the location of Berlin, in Germany.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Well-Known Text format:</a:t>
            </a:r>
          </a:p>
          <a:p>
            <a:r>
              <a:rPr lang="en-US" sz="1200" b="0" i="0" u="none" strike="noStrike" kern="1200" baseline="0" dirty="0" smtClean="0">
                <a:solidFill>
                  <a:schemeClr val="tx1"/>
                </a:solidFill>
                <a:latin typeface="+mn-lt"/>
                <a:ea typeface="+mn-ea"/>
                <a:cs typeface="+mn-cs"/>
              </a:rPr>
              <a:t>Begins with the POINT keyword followed by the coordinate</a:t>
            </a:r>
          </a:p>
          <a:p>
            <a:r>
              <a:rPr lang="en-US" sz="1200" b="0" i="0" u="none" strike="noStrike" kern="1200" baseline="0" dirty="0" smtClean="0">
                <a:solidFill>
                  <a:schemeClr val="tx1"/>
                </a:solidFill>
                <a:latin typeface="+mn-lt"/>
                <a:ea typeface="+mn-ea"/>
                <a:cs typeface="+mn-cs"/>
              </a:rPr>
              <a:t>values. This picture shows POINT(60 40).</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6</a:t>
            </a:fld>
            <a:endParaRPr lang="en-US" dirty="0"/>
          </a:p>
        </p:txBody>
      </p:sp>
    </p:spTree>
    <p:extLst>
      <p:ext uri="{BB962C8B-B14F-4D97-AF65-F5344CB8AC3E}">
        <p14:creationId xmlns:p14="http://schemas.microsoft.com/office/powerpoint/2010/main" val="9964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m-coordinate: </a:t>
            </a:r>
            <a:r>
              <a:rPr lang="en-US" sz="1200" b="0" i="0" u="none" strike="noStrike" kern="1200" baseline="0" dirty="0" smtClean="0">
                <a:solidFill>
                  <a:schemeClr val="tx1"/>
                </a:solidFill>
                <a:latin typeface="+mn-lt"/>
                <a:ea typeface="+mn-ea"/>
                <a:cs typeface="+mn-cs"/>
              </a:rPr>
              <a:t>most commonly thought of as time, although the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-coordinate can be used to represent any additional property of a point.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For Example</a:t>
            </a:r>
            <a:r>
              <a:rPr lang="en-US" sz="1200" b="0" i="0" u="none" strike="noStrike" kern="1200" baseline="0" dirty="0" smtClean="0">
                <a:solidFill>
                  <a:schemeClr val="tx1"/>
                </a:solidFill>
                <a:latin typeface="+mn-lt"/>
                <a:ea typeface="+mn-ea"/>
                <a:cs typeface="+mn-cs"/>
              </a:rPr>
              <a:t>: if you were recording time-based data, you could use the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-coordinate to represent the time at which the location of a point was recorded.</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SQL Server</a:t>
            </a:r>
            <a:r>
              <a:rPr lang="en-US" sz="1200" b="0" i="0" u="none" strike="noStrike" kern="1200" baseline="0" dirty="0" smtClean="0">
                <a:solidFill>
                  <a:schemeClr val="tx1"/>
                </a:solidFill>
                <a:latin typeface="+mn-lt"/>
                <a:ea typeface="+mn-ea"/>
                <a:cs typeface="+mn-cs"/>
              </a:rPr>
              <a:t>: The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values assigned to a Point instance will not have any effect on the result of any calculations done on that instance.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For example: </a:t>
            </a:r>
            <a:r>
              <a:rPr lang="en-US" sz="1200" b="0" i="0" u="none" strike="noStrike" kern="1200" baseline="0" dirty="0" smtClean="0">
                <a:solidFill>
                  <a:schemeClr val="tx1"/>
                </a:solidFill>
                <a:latin typeface="+mn-lt"/>
                <a:ea typeface="+mn-ea"/>
                <a:cs typeface="+mn-cs"/>
              </a:rPr>
              <a:t>when calculating the distance between the Points located at (0 0 0) and (3 4 12), SQL Server calculates the result as 5 units instead of 13.</a:t>
            </a:r>
          </a:p>
          <a:p>
            <a:r>
              <a:rPr lang="en-US" sz="1200" b="0" i="0" u="none" strike="noStrike" kern="1200" baseline="0" dirty="0" smtClean="0">
                <a:solidFill>
                  <a:schemeClr val="tx1"/>
                </a:solidFill>
                <a:latin typeface="+mn-lt"/>
                <a:ea typeface="+mn-ea"/>
                <a:cs typeface="+mn-cs"/>
              </a:rPr>
              <a:t>which is the square root of the sum of the difference in the </a:t>
            </a:r>
            <a:r>
              <a:rPr lang="en-US" sz="1200" b="0" i="1"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y </a:t>
            </a:r>
            <a:r>
              <a:rPr lang="en-US" sz="1200" b="0" i="0" u="none" strike="noStrike" kern="1200" baseline="0" dirty="0" smtClean="0">
                <a:solidFill>
                  <a:schemeClr val="tx1"/>
                </a:solidFill>
                <a:latin typeface="+mn-lt"/>
                <a:ea typeface="+mn-ea"/>
                <a:cs typeface="+mn-cs"/>
              </a:rPr>
              <a:t>dimensions only</a:t>
            </a:r>
            <a:endParaRPr lang="en-US" b="1" dirty="0"/>
          </a:p>
        </p:txBody>
      </p:sp>
      <p:sp>
        <p:nvSpPr>
          <p:cNvPr id="4" name="Slide Number Placeholder 3"/>
          <p:cNvSpPr>
            <a:spLocks noGrp="1"/>
          </p:cNvSpPr>
          <p:nvPr>
            <p:ph type="sldNum" sz="quarter" idx="10"/>
          </p:nvPr>
        </p:nvSpPr>
        <p:spPr/>
        <p:txBody>
          <a:bodyPr/>
          <a:lstStyle/>
          <a:p>
            <a:fld id="{1E44C53D-4218-4E4C-A626-37D9C7413A24}" type="slidenum">
              <a:rPr lang="en-US" smtClean="0"/>
              <a:t>7</a:t>
            </a:fld>
            <a:endParaRPr lang="en-US" dirty="0"/>
          </a:p>
        </p:txBody>
      </p:sp>
    </p:spTree>
    <p:extLst>
      <p:ext uri="{BB962C8B-B14F-4D97-AF65-F5344CB8AC3E}">
        <p14:creationId xmlns:p14="http://schemas.microsoft.com/office/powerpoint/2010/main" val="244060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zero-dimensional</a:t>
            </a:r>
            <a:r>
              <a:rPr lang="en-US" sz="1200" b="0" i="0" u="none" strike="noStrike" kern="1200" baseline="0" dirty="0" smtClean="0">
                <a:solidFill>
                  <a:schemeClr val="tx1"/>
                </a:solidFill>
                <a:latin typeface="+mn-lt"/>
                <a:ea typeface="+mn-ea"/>
                <a:cs typeface="+mn-cs"/>
              </a:rPr>
              <a:t>: it has no length in any direction and there is no area contained within a Point.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interior of a Point: </a:t>
            </a:r>
            <a:r>
              <a:rPr lang="en-US" sz="1200" b="0" i="0" u="none" strike="noStrike" kern="1200" baseline="0" dirty="0" smtClean="0">
                <a:solidFill>
                  <a:schemeClr val="tx1"/>
                </a:solidFill>
                <a:latin typeface="+mn-lt"/>
                <a:ea typeface="+mn-ea"/>
                <a:cs typeface="+mn-cs"/>
              </a:rPr>
              <a:t>is the Point itself. Everything other than that Point is the</a:t>
            </a:r>
          </a:p>
          <a:p>
            <a:r>
              <a:rPr lang="en-US" sz="1200" b="0" i="0" u="none" strike="noStrike" kern="1200" baseline="0" dirty="0" smtClean="0">
                <a:solidFill>
                  <a:schemeClr val="tx1"/>
                </a:solidFill>
                <a:latin typeface="+mn-lt"/>
                <a:ea typeface="+mn-ea"/>
                <a:cs typeface="+mn-cs"/>
              </a:rPr>
              <a:t>exterior.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Points are always classified as "simple" geometries.</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8</a:t>
            </a:fld>
            <a:endParaRPr lang="en-US" dirty="0"/>
          </a:p>
        </p:txBody>
      </p:sp>
    </p:spTree>
    <p:extLst>
      <p:ext uri="{BB962C8B-B14F-4D97-AF65-F5344CB8AC3E}">
        <p14:creationId xmlns:p14="http://schemas.microsoft.com/office/powerpoint/2010/main" val="399903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Picture</a:t>
            </a:r>
            <a:r>
              <a:rPr lang="en-US" dirty="0" smtClean="0"/>
              <a:t>:</a:t>
            </a:r>
            <a:r>
              <a:rPr lang="en-US" baseline="0" dirty="0" smtClean="0"/>
              <a:t> </a:t>
            </a:r>
            <a:r>
              <a:rPr lang="en-US" sz="1200" b="0" i="0" u="none" strike="noStrike" kern="1200" baseline="0" dirty="0" smtClean="0">
                <a:solidFill>
                  <a:schemeClr val="tx1"/>
                </a:solidFill>
                <a:latin typeface="+mn-lt"/>
                <a:ea typeface="+mn-ea"/>
                <a:cs typeface="+mn-cs"/>
              </a:rPr>
              <a:t>illustrates a LineString that represents the route of the Orient Express railway, which traveled across Europe between Paris and Istanbul.</a:t>
            </a:r>
            <a:endParaRPr lang="en-US" dirty="0"/>
          </a:p>
        </p:txBody>
      </p:sp>
      <p:sp>
        <p:nvSpPr>
          <p:cNvPr id="4" name="Slide Number Placeholder 3"/>
          <p:cNvSpPr>
            <a:spLocks noGrp="1"/>
          </p:cNvSpPr>
          <p:nvPr>
            <p:ph type="sldNum" sz="quarter" idx="10"/>
          </p:nvPr>
        </p:nvSpPr>
        <p:spPr/>
        <p:txBody>
          <a:bodyPr/>
          <a:lstStyle/>
          <a:p>
            <a:fld id="{1E44C53D-4218-4E4C-A626-37D9C7413A24}" type="slidenum">
              <a:rPr lang="en-US" smtClean="0"/>
              <a:t>9</a:t>
            </a:fld>
            <a:endParaRPr lang="en-US" dirty="0"/>
          </a:p>
        </p:txBody>
      </p:sp>
    </p:spTree>
    <p:extLst>
      <p:ext uri="{BB962C8B-B14F-4D97-AF65-F5344CB8AC3E}">
        <p14:creationId xmlns:p14="http://schemas.microsoft.com/office/powerpoint/2010/main" val="100655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69307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AB6F-33FB-4F19-AF1F-6DF7A11957EC}"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71462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58731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663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351245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2454686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8822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341495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22642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200000"/>
              </a:lnSpc>
              <a:defRPr/>
            </a:lvl1pPr>
            <a:lvl2pPr>
              <a:lnSpc>
                <a:spcPct val="200000"/>
              </a:lnSpc>
              <a:defRPr/>
            </a:lvl2pPr>
            <a:lvl3pPr>
              <a:lnSpc>
                <a:spcPct val="200000"/>
              </a:lnSpc>
              <a:defRPr/>
            </a:lvl3pPr>
            <a:lvl4pPr>
              <a:lnSpc>
                <a:spcPct val="200000"/>
              </a:lnSpc>
              <a:defRPr/>
            </a:lvl4pPr>
            <a:lvl5pPr>
              <a:lnSpc>
                <a:spcPct val="2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352426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222507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CFAB6F-33FB-4F19-AF1F-6DF7A11957EC}"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5788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CFAB6F-33FB-4F19-AF1F-6DF7A11957EC}"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407024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250444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3895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0CFAB6F-33FB-4F19-AF1F-6DF7A11957EC}" type="datetimeFigureOut">
              <a:rPr lang="en-US" smtClean="0"/>
              <a:t>3/19/2014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125566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AB6F-33FB-4F19-AF1F-6DF7A11957EC}"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FC352-9583-4334-B7FA-C1E65D94C3A0}" type="slidenum">
              <a:rPr lang="en-US" smtClean="0"/>
              <a:t>‹#›</a:t>
            </a:fld>
            <a:endParaRPr lang="en-US"/>
          </a:p>
        </p:txBody>
      </p:sp>
    </p:spTree>
    <p:extLst>
      <p:ext uri="{BB962C8B-B14F-4D97-AF65-F5344CB8AC3E}">
        <p14:creationId xmlns:p14="http://schemas.microsoft.com/office/powerpoint/2010/main" val="41598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CFAB6F-33FB-4F19-AF1F-6DF7A11957EC}" type="datetimeFigureOut">
              <a:rPr lang="en-US" smtClean="0"/>
              <a:t>3/19/2014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EFC352-9583-4334-B7FA-C1E65D94C3A0}" type="slidenum">
              <a:rPr lang="en-US" smtClean="0"/>
              <a:t>‹#›</a:t>
            </a:fld>
            <a:endParaRPr lang="en-US"/>
          </a:p>
        </p:txBody>
      </p:sp>
    </p:spTree>
    <p:extLst>
      <p:ext uri="{BB962C8B-B14F-4D97-AF65-F5344CB8AC3E}">
        <p14:creationId xmlns:p14="http://schemas.microsoft.com/office/powerpoint/2010/main" val="124383520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Spatial Features</a:t>
            </a:r>
            <a:endParaRPr lang="en-US" dirty="0"/>
          </a:p>
        </p:txBody>
      </p:sp>
      <p:sp>
        <p:nvSpPr>
          <p:cNvPr id="3" name="Subtitle 2"/>
          <p:cNvSpPr>
            <a:spLocks noGrp="1"/>
          </p:cNvSpPr>
          <p:nvPr>
            <p:ph type="subTitle" idx="1"/>
          </p:nvPr>
        </p:nvSpPr>
        <p:spPr/>
        <p:txBody>
          <a:bodyPr/>
          <a:lstStyle/>
          <a:p>
            <a:r>
              <a:rPr lang="en-US" dirty="0" smtClean="0"/>
              <a:t>Christopher Ban</a:t>
            </a:r>
            <a:endParaRPr lang="en-US" dirty="0"/>
          </a:p>
        </p:txBody>
      </p:sp>
    </p:spTree>
    <p:extLst>
      <p:ext uri="{BB962C8B-B14F-4D97-AF65-F5344CB8AC3E}">
        <p14:creationId xmlns:p14="http://schemas.microsoft.com/office/powerpoint/2010/main" val="208328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LineStrings</a:t>
            </a:r>
            <a:endParaRPr lang="en-US" dirty="0"/>
          </a:p>
        </p:txBody>
      </p:sp>
      <p:sp>
        <p:nvSpPr>
          <p:cNvPr id="3" name="Content Placeholder 2"/>
          <p:cNvSpPr>
            <a:spLocks noGrp="1"/>
          </p:cNvSpPr>
          <p:nvPr>
            <p:ph idx="1"/>
          </p:nvPr>
        </p:nvSpPr>
        <p:spPr>
          <a:xfrm>
            <a:off x="1103312" y="1557618"/>
            <a:ext cx="9202738" cy="4195481"/>
          </a:xfrm>
        </p:spPr>
        <p:txBody>
          <a:bodyPr/>
          <a:lstStyle/>
          <a:p>
            <a:r>
              <a:rPr lang="en-US" dirty="0" smtClean="0"/>
              <a:t>One-dimensional geometries</a:t>
            </a:r>
          </a:p>
          <a:p>
            <a:pPr lvl="1"/>
            <a:r>
              <a:rPr lang="en-US" dirty="0" smtClean="0"/>
              <a:t>Have associated </a:t>
            </a:r>
            <a:r>
              <a:rPr lang="en-US" dirty="0"/>
              <a:t>length, but </a:t>
            </a:r>
            <a:r>
              <a:rPr lang="en-US" dirty="0" smtClean="0"/>
              <a:t>not area</a:t>
            </a:r>
          </a:p>
          <a:p>
            <a:r>
              <a:rPr lang="en-US" dirty="0" smtClean="0"/>
              <a:t>Simple LineString: the path drawn between points does not cross itself</a:t>
            </a:r>
          </a:p>
          <a:p>
            <a:r>
              <a:rPr lang="en-US" dirty="0" smtClean="0"/>
              <a:t>Closed LineString: Starts and ends at the same point</a:t>
            </a:r>
          </a:p>
          <a:p>
            <a:r>
              <a:rPr lang="en-US" dirty="0" smtClean="0"/>
              <a:t>Ring: A LineString that is both simple and closed</a:t>
            </a:r>
            <a:endParaRPr lang="en-US" dirty="0"/>
          </a:p>
        </p:txBody>
      </p:sp>
      <p:pic>
        <p:nvPicPr>
          <p:cNvPr id="4" name="Picture 3"/>
          <p:cNvPicPr>
            <a:picLocks noChangeAspect="1"/>
          </p:cNvPicPr>
          <p:nvPr/>
        </p:nvPicPr>
        <p:blipFill>
          <a:blip r:embed="rId3"/>
          <a:stretch>
            <a:fillRect/>
          </a:stretch>
        </p:blipFill>
        <p:spPr>
          <a:xfrm>
            <a:off x="646111" y="5595076"/>
            <a:ext cx="6974118" cy="108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9128588" y="5281499"/>
            <a:ext cx="1844491" cy="1397849"/>
          </a:xfrm>
          <a:prstGeom prst="rect">
            <a:avLst/>
          </a:prstGeom>
        </p:spPr>
      </p:pic>
    </p:spTree>
    <p:extLst>
      <p:ext uri="{BB962C8B-B14F-4D97-AF65-F5344CB8AC3E}">
        <p14:creationId xmlns:p14="http://schemas.microsoft.com/office/powerpoint/2010/main" val="15198303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CircularStrings</a:t>
            </a:r>
            <a:endParaRPr lang="en-US" dirty="0"/>
          </a:p>
        </p:txBody>
      </p:sp>
      <p:sp>
        <p:nvSpPr>
          <p:cNvPr id="3" name="Content Placeholder 2"/>
          <p:cNvSpPr>
            <a:spLocks noGrp="1"/>
          </p:cNvSpPr>
          <p:nvPr>
            <p:ph idx="1"/>
          </p:nvPr>
        </p:nvSpPr>
        <p:spPr/>
        <p:txBody>
          <a:bodyPr/>
          <a:lstStyle/>
          <a:p>
            <a:r>
              <a:rPr lang="en-US" dirty="0" smtClean="0"/>
              <a:t>An </a:t>
            </a:r>
            <a:r>
              <a:rPr lang="en-US" dirty="0"/>
              <a:t>alternative </a:t>
            </a:r>
            <a:r>
              <a:rPr lang="en-US" dirty="0" smtClean="0"/>
              <a:t>method to LineStrings, introduced in SQL Server 2012</a:t>
            </a:r>
          </a:p>
          <a:p>
            <a:r>
              <a:rPr lang="en-US" dirty="0" smtClean="0"/>
              <a:t>CircularStrings use curves </a:t>
            </a:r>
            <a:r>
              <a:rPr lang="en-US" dirty="0"/>
              <a:t>that </a:t>
            </a:r>
            <a:r>
              <a:rPr lang="en-US" dirty="0" smtClean="0"/>
              <a:t>connect </a:t>
            </a:r>
            <a:r>
              <a:rPr lang="en-US" dirty="0"/>
              <a:t>each Point with a smooth line and gently changing </a:t>
            </a:r>
            <a:r>
              <a:rPr lang="en-US" dirty="0" smtClean="0"/>
              <a:t>gradient</a:t>
            </a:r>
          </a:p>
          <a:p>
            <a:r>
              <a:rPr lang="en-US" dirty="0"/>
              <a:t>A </a:t>
            </a:r>
            <a:r>
              <a:rPr lang="en-US" dirty="0" smtClean="0"/>
              <a:t>CircularString is </a:t>
            </a:r>
            <a:r>
              <a:rPr lang="en-US" dirty="0"/>
              <a:t>a suitable geometry to model </a:t>
            </a:r>
            <a:r>
              <a:rPr lang="en-US" dirty="0" smtClean="0"/>
              <a:t>paths</a:t>
            </a:r>
            <a:br>
              <a:rPr lang="en-US" dirty="0" smtClean="0"/>
            </a:br>
            <a:r>
              <a:rPr lang="en-US" dirty="0" smtClean="0"/>
              <a:t>such as the one in the figure.</a:t>
            </a:r>
          </a:p>
          <a:p>
            <a:r>
              <a:rPr lang="en-US" dirty="0" smtClean="0"/>
              <a:t>WKT: </a:t>
            </a:r>
            <a:r>
              <a:rPr lang="en-US" dirty="0"/>
              <a:t>CIRCULARSTRING (1 </a:t>
            </a:r>
            <a:r>
              <a:rPr lang="en-US" dirty="0" smtClean="0"/>
              <a:t>2, 2 </a:t>
            </a:r>
            <a:r>
              <a:rPr lang="en-US" dirty="0"/>
              <a:t>1, </a:t>
            </a:r>
            <a:r>
              <a:rPr lang="en-US" dirty="0" smtClean="0"/>
              <a:t>3 2, 3 3)</a:t>
            </a:r>
            <a:endParaRPr lang="en-US" dirty="0"/>
          </a:p>
        </p:txBody>
      </p:sp>
      <p:pic>
        <p:nvPicPr>
          <p:cNvPr id="4" name="Picture 3"/>
          <p:cNvPicPr>
            <a:picLocks noChangeAspect="1"/>
          </p:cNvPicPr>
          <p:nvPr/>
        </p:nvPicPr>
        <p:blipFill>
          <a:blip r:embed="rId3"/>
          <a:stretch>
            <a:fillRect/>
          </a:stretch>
        </p:blipFill>
        <p:spPr>
          <a:xfrm>
            <a:off x="8382000" y="3959045"/>
            <a:ext cx="3605037" cy="2679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75818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CircularStrings</a:t>
            </a:r>
            <a:endParaRPr lang="en-US" dirty="0"/>
          </a:p>
        </p:txBody>
      </p:sp>
      <p:sp>
        <p:nvSpPr>
          <p:cNvPr id="3" name="Content Placeholder 2"/>
          <p:cNvSpPr>
            <a:spLocks noGrp="1"/>
          </p:cNvSpPr>
          <p:nvPr>
            <p:ph idx="1"/>
          </p:nvPr>
        </p:nvSpPr>
        <p:spPr>
          <a:xfrm>
            <a:off x="1103312" y="2052918"/>
            <a:ext cx="8946541" cy="4385982"/>
          </a:xfrm>
        </p:spPr>
        <p:txBody>
          <a:bodyPr>
            <a:normAutofit fontScale="92500" lnSpcReduction="20000"/>
          </a:bodyPr>
          <a:lstStyle/>
          <a:p>
            <a:r>
              <a:rPr lang="en-US" dirty="0" smtClean="0"/>
              <a:t>Inherits </a:t>
            </a:r>
            <a:r>
              <a:rPr lang="en-US" dirty="0"/>
              <a:t>from the abstract Curve geometry type, and share many </a:t>
            </a:r>
            <a:r>
              <a:rPr lang="en-US" dirty="0" smtClean="0"/>
              <a:t>of the </a:t>
            </a:r>
            <a:r>
              <a:rPr lang="en-US" dirty="0"/>
              <a:t>same </a:t>
            </a:r>
            <a:r>
              <a:rPr lang="en-US" dirty="0" smtClean="0"/>
              <a:t>characteristics with LineStrings</a:t>
            </a:r>
          </a:p>
          <a:p>
            <a:r>
              <a:rPr lang="en-US" dirty="0"/>
              <a:t>One-dimensional </a:t>
            </a:r>
            <a:r>
              <a:rPr lang="en-US" dirty="0" smtClean="0"/>
              <a:t>geometries</a:t>
            </a:r>
          </a:p>
          <a:p>
            <a:r>
              <a:rPr lang="en-US" dirty="0" smtClean="0"/>
              <a:t>Simple </a:t>
            </a:r>
            <a:r>
              <a:rPr lang="en-US" dirty="0"/>
              <a:t>CircularString</a:t>
            </a:r>
            <a:r>
              <a:rPr lang="en-US" dirty="0" smtClean="0"/>
              <a:t>: </a:t>
            </a:r>
            <a:r>
              <a:rPr lang="en-US" dirty="0"/>
              <a:t>the path drawn between points does not cross itself</a:t>
            </a:r>
          </a:p>
          <a:p>
            <a:r>
              <a:rPr lang="en-US" dirty="0"/>
              <a:t>Closed </a:t>
            </a:r>
            <a:r>
              <a:rPr lang="en-US" dirty="0"/>
              <a:t>CircularString</a:t>
            </a:r>
            <a:r>
              <a:rPr lang="en-US" dirty="0" smtClean="0"/>
              <a:t>: </a:t>
            </a:r>
            <a:r>
              <a:rPr lang="en-US" dirty="0"/>
              <a:t>Starts and ends at the same point</a:t>
            </a:r>
          </a:p>
          <a:p>
            <a:r>
              <a:rPr lang="en-US" dirty="0"/>
              <a:t>Ring: A </a:t>
            </a:r>
            <a:r>
              <a:rPr lang="en-US" dirty="0" smtClean="0"/>
              <a:t>CircularString that </a:t>
            </a:r>
            <a:r>
              <a:rPr lang="en-US" dirty="0"/>
              <a:t>is both simple and </a:t>
            </a:r>
            <a:r>
              <a:rPr lang="en-US" dirty="0" smtClean="0"/>
              <a:t>closed</a:t>
            </a:r>
            <a:endParaRPr lang="en-US" dirty="0"/>
          </a:p>
        </p:txBody>
      </p:sp>
    </p:spTree>
    <p:extLst>
      <p:ext uri="{BB962C8B-B14F-4D97-AF65-F5344CB8AC3E}">
        <p14:creationId xmlns:p14="http://schemas.microsoft.com/office/powerpoint/2010/main" val="91608132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Complete Circles</a:t>
            </a:r>
            <a:endParaRPr lang="en-US" dirty="0"/>
          </a:p>
        </p:txBody>
      </p:sp>
      <p:sp>
        <p:nvSpPr>
          <p:cNvPr id="3" name="Content Placeholder 2"/>
          <p:cNvSpPr>
            <a:spLocks noGrp="1"/>
          </p:cNvSpPr>
          <p:nvPr>
            <p:ph idx="1"/>
          </p:nvPr>
        </p:nvSpPr>
        <p:spPr/>
        <p:txBody>
          <a:bodyPr/>
          <a:lstStyle/>
          <a:p>
            <a:r>
              <a:rPr lang="en-US" dirty="0" smtClean="0"/>
              <a:t>Does the </a:t>
            </a:r>
            <a:r>
              <a:rPr lang="en-US" dirty="0"/>
              <a:t>path of the CircularString travel in a clockwise or anti-clockwise direction </a:t>
            </a:r>
            <a:r>
              <a:rPr lang="en-US" dirty="0" smtClean="0"/>
              <a:t>through the </a:t>
            </a:r>
            <a:r>
              <a:rPr lang="en-US" dirty="0"/>
              <a:t>anchor point and back to where it started</a:t>
            </a:r>
            <a:r>
              <a:rPr lang="en-US" dirty="0" smtClean="0"/>
              <a:t>?</a:t>
            </a:r>
          </a:p>
          <a:p>
            <a:r>
              <a:rPr lang="en-US" dirty="0"/>
              <a:t>CIRCULARSTRING(3 5, 5 7, 7 5, 5 3, 3 5)</a:t>
            </a:r>
            <a:endParaRPr lang="en-US" dirty="0"/>
          </a:p>
        </p:txBody>
      </p:sp>
      <p:pic>
        <p:nvPicPr>
          <p:cNvPr id="6" name="Picture 5"/>
          <p:cNvPicPr>
            <a:picLocks noChangeAspect="1"/>
          </p:cNvPicPr>
          <p:nvPr/>
        </p:nvPicPr>
        <p:blipFill>
          <a:blip r:embed="rId3"/>
          <a:stretch>
            <a:fillRect/>
          </a:stretch>
        </p:blipFill>
        <p:spPr>
          <a:xfrm>
            <a:off x="8402028" y="3350045"/>
            <a:ext cx="3295650" cy="3336505"/>
          </a:xfrm>
          <a:prstGeom prst="rect">
            <a:avLst/>
          </a:prstGeom>
        </p:spPr>
      </p:pic>
    </p:spTree>
    <p:extLst>
      <p:ext uri="{BB962C8B-B14F-4D97-AF65-F5344CB8AC3E}">
        <p14:creationId xmlns:p14="http://schemas.microsoft.com/office/powerpoint/2010/main" val="23193854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CompoundCurves</a:t>
            </a:r>
            <a:endParaRPr lang="en-US" dirty="0"/>
          </a:p>
        </p:txBody>
      </p:sp>
      <p:sp>
        <p:nvSpPr>
          <p:cNvPr id="3" name="Content Placeholder 2"/>
          <p:cNvSpPr>
            <a:spLocks noGrp="1"/>
          </p:cNvSpPr>
          <p:nvPr>
            <p:ph idx="1"/>
          </p:nvPr>
        </p:nvSpPr>
        <p:spPr>
          <a:xfrm>
            <a:off x="1103313" y="2052918"/>
            <a:ext cx="5126038" cy="4195481"/>
          </a:xfrm>
        </p:spPr>
        <p:txBody>
          <a:bodyPr>
            <a:normAutofit fontScale="77500" lnSpcReduction="20000"/>
          </a:bodyPr>
          <a:lstStyle/>
          <a:p>
            <a:r>
              <a:rPr lang="en-US" dirty="0" smtClean="0"/>
              <a:t>A CompoundCurve representing the shape of an oval </a:t>
            </a:r>
            <a:r>
              <a:rPr lang="en-US" dirty="0"/>
              <a:t>containing two LineString segments and two CircularString segments</a:t>
            </a:r>
            <a:r>
              <a:rPr lang="en-US" dirty="0" smtClean="0"/>
              <a:t/>
            </a:r>
            <a:br>
              <a:rPr lang="en-US" dirty="0" smtClean="0"/>
            </a:br>
            <a:endParaRPr lang="en-US" dirty="0" smtClean="0"/>
          </a:p>
          <a:p>
            <a:pPr marL="0" indent="0">
              <a:lnSpc>
                <a:spcPct val="120000"/>
              </a:lnSpc>
              <a:buNone/>
            </a:pPr>
            <a:r>
              <a:rPr lang="en-US" dirty="0"/>
              <a:t>COMPOUNDCURVE(</a:t>
            </a:r>
          </a:p>
          <a:p>
            <a:pPr marL="0" indent="0">
              <a:lnSpc>
                <a:spcPct val="120000"/>
              </a:lnSpc>
              <a:buNone/>
            </a:pPr>
            <a:r>
              <a:rPr lang="en-US" dirty="0"/>
              <a:t>(2 3, 2 8),</a:t>
            </a:r>
          </a:p>
          <a:p>
            <a:pPr marL="0" indent="0">
              <a:lnSpc>
                <a:spcPct val="120000"/>
              </a:lnSpc>
              <a:buNone/>
            </a:pPr>
            <a:r>
              <a:rPr lang="en-US" dirty="0"/>
              <a:t>CIRCULARSTRING(2 8, 4 10, 6 8),</a:t>
            </a:r>
          </a:p>
          <a:p>
            <a:pPr marL="0" indent="0">
              <a:lnSpc>
                <a:spcPct val="120000"/>
              </a:lnSpc>
              <a:buNone/>
            </a:pPr>
            <a:r>
              <a:rPr lang="en-US" dirty="0"/>
              <a:t>(6 8, 6 3),</a:t>
            </a:r>
          </a:p>
          <a:p>
            <a:pPr marL="0" indent="0">
              <a:lnSpc>
                <a:spcPct val="120000"/>
              </a:lnSpc>
              <a:buNone/>
            </a:pPr>
            <a:r>
              <a:rPr lang="en-US" dirty="0"/>
              <a:t>CIRCULARSTRING(6 3, 4 1, 2 3)</a:t>
            </a:r>
          </a:p>
          <a:p>
            <a:pPr marL="0" indent="0">
              <a:lnSpc>
                <a:spcPct val="120000"/>
              </a:lnSpc>
              <a:buNone/>
            </a:pPr>
            <a:r>
              <a:rPr lang="en-US" dirty="0"/>
              <a:t>)</a:t>
            </a:r>
            <a:endParaRPr lang="en-US" dirty="0"/>
          </a:p>
        </p:txBody>
      </p:sp>
      <p:pic>
        <p:nvPicPr>
          <p:cNvPr id="6" name="Picture 5"/>
          <p:cNvPicPr>
            <a:picLocks noChangeAspect="1"/>
          </p:cNvPicPr>
          <p:nvPr/>
        </p:nvPicPr>
        <p:blipFill>
          <a:blip r:embed="rId3"/>
          <a:stretch>
            <a:fillRect/>
          </a:stretch>
        </p:blipFill>
        <p:spPr>
          <a:xfrm>
            <a:off x="6680228" y="1630658"/>
            <a:ext cx="4845022" cy="4905084"/>
          </a:xfrm>
          <a:prstGeom prst="rect">
            <a:avLst/>
          </a:prstGeom>
        </p:spPr>
      </p:pic>
    </p:spTree>
    <p:extLst>
      <p:ext uri="{BB962C8B-B14F-4D97-AF65-F5344CB8AC3E}">
        <p14:creationId xmlns:p14="http://schemas.microsoft.com/office/powerpoint/2010/main" val="6005907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Polygons</a:t>
            </a:r>
            <a:endParaRPr lang="en-US" dirty="0"/>
          </a:p>
        </p:txBody>
      </p:sp>
      <p:sp>
        <p:nvSpPr>
          <p:cNvPr id="3" name="Content Placeholder 2"/>
          <p:cNvSpPr>
            <a:spLocks noGrp="1"/>
          </p:cNvSpPr>
          <p:nvPr>
            <p:ph idx="1"/>
          </p:nvPr>
        </p:nvSpPr>
        <p:spPr/>
        <p:txBody>
          <a:bodyPr/>
          <a:lstStyle/>
          <a:p>
            <a:r>
              <a:rPr lang="en-US" dirty="0"/>
              <a:t>A Polygon is a type of </a:t>
            </a:r>
            <a:r>
              <a:rPr lang="en-US" dirty="0" smtClean="0"/>
              <a:t>surface</a:t>
            </a:r>
          </a:p>
          <a:p>
            <a:r>
              <a:rPr lang="en-US" dirty="0" smtClean="0"/>
              <a:t>Exterior and Interior rings</a:t>
            </a:r>
          </a:p>
          <a:p>
            <a:r>
              <a:rPr lang="en-US" dirty="0" smtClean="0"/>
              <a:t>This polygon </a:t>
            </a:r>
            <a:r>
              <a:rPr lang="en-US" i="1" dirty="0" smtClean="0"/>
              <a:t>contains </a:t>
            </a:r>
            <a:r>
              <a:rPr lang="en-US" i="1" dirty="0"/>
              <a:t>an interior ring</a:t>
            </a:r>
            <a:r>
              <a:rPr lang="en-US" i="1" dirty="0" smtClean="0"/>
              <a:t>,</a:t>
            </a:r>
            <a:br>
              <a:rPr lang="en-US" i="1" dirty="0" smtClean="0"/>
            </a:br>
            <a:r>
              <a:rPr lang="en-US" i="1" dirty="0" smtClean="0"/>
              <a:t> </a:t>
            </a:r>
            <a:r>
              <a:rPr lang="en-US" i="1" dirty="0"/>
              <a:t>representing South Africa. The interior ring </a:t>
            </a:r>
            <a:r>
              <a:rPr lang="en-US" i="1" dirty="0" smtClean="0"/>
              <a:t/>
            </a:r>
            <a:br>
              <a:rPr lang="en-US" i="1" dirty="0" smtClean="0"/>
            </a:br>
            <a:r>
              <a:rPr lang="en-US" i="1" dirty="0" smtClean="0"/>
              <a:t>represents</a:t>
            </a:r>
            <a:r>
              <a:rPr lang="en-US" i="1" dirty="0"/>
              <a:t> </a:t>
            </a:r>
            <a:r>
              <a:rPr lang="en-US" i="1" dirty="0" smtClean="0"/>
              <a:t>the </a:t>
            </a:r>
            <a:r>
              <a:rPr lang="en-US" i="1" dirty="0"/>
              <a:t>border with Lesotho.</a:t>
            </a:r>
            <a:endParaRPr lang="en-US" dirty="0"/>
          </a:p>
        </p:txBody>
      </p:sp>
      <p:pic>
        <p:nvPicPr>
          <p:cNvPr id="4" name="Picture 3"/>
          <p:cNvPicPr>
            <a:picLocks noChangeAspect="1"/>
          </p:cNvPicPr>
          <p:nvPr/>
        </p:nvPicPr>
        <p:blipFill>
          <a:blip r:embed="rId3"/>
          <a:stretch>
            <a:fillRect/>
          </a:stretch>
        </p:blipFill>
        <p:spPr>
          <a:xfrm>
            <a:off x="7333582" y="1853248"/>
            <a:ext cx="4563690" cy="3595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8203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Polygon</a:t>
            </a:r>
            <a:endParaRPr lang="en-US" dirty="0"/>
          </a:p>
        </p:txBody>
      </p:sp>
      <p:sp>
        <p:nvSpPr>
          <p:cNvPr id="3" name="Content Placeholder 2"/>
          <p:cNvSpPr>
            <a:spLocks noGrp="1"/>
          </p:cNvSpPr>
          <p:nvPr>
            <p:ph idx="1"/>
          </p:nvPr>
        </p:nvSpPr>
        <p:spPr>
          <a:xfrm>
            <a:off x="912812" y="2052918"/>
            <a:ext cx="8946541" cy="4195481"/>
          </a:xfrm>
        </p:spPr>
        <p:txBody>
          <a:bodyPr/>
          <a:lstStyle/>
          <a:p>
            <a:r>
              <a:rPr lang="en-US" dirty="0" smtClean="0"/>
              <a:t>WKT: </a:t>
            </a:r>
            <a:r>
              <a:rPr lang="sv-SE" dirty="0" smtClean="0"/>
              <a:t>POLYGON((EXTERIOR RING), (INTERIOR RING))</a:t>
            </a:r>
          </a:p>
          <a:p>
            <a:r>
              <a:rPr lang="sv-SE" dirty="0"/>
              <a:t>P</a:t>
            </a:r>
            <a:r>
              <a:rPr lang="sv-SE" dirty="0" smtClean="0"/>
              <a:t>OLYGON</a:t>
            </a:r>
            <a:r>
              <a:rPr lang="sv-SE" dirty="0"/>
              <a:t>((1 1, 3 1, 3 7, 1 7, 1 1</a:t>
            </a:r>
            <a:r>
              <a:rPr lang="sv-SE" dirty="0" smtClean="0"/>
              <a:t>))</a:t>
            </a:r>
          </a:p>
          <a:p>
            <a:r>
              <a:rPr lang="sv-SE" dirty="0"/>
              <a:t>POLYGON((10 1, 10 9, 4 9, 10 1), (9 4, 9 8, 6 8, 9 4</a:t>
            </a:r>
            <a:r>
              <a:rPr lang="sv-SE" dirty="0" smtClean="0"/>
              <a:t>))</a:t>
            </a:r>
          </a:p>
          <a:p>
            <a:r>
              <a:rPr lang="sv-SE" dirty="0" smtClean="0"/>
              <a:t>Length = the sum of the lengths of all the rings</a:t>
            </a:r>
          </a:p>
          <a:p>
            <a:r>
              <a:rPr lang="sv-SE" dirty="0" smtClean="0"/>
              <a:t>Area = the space within the exterior, excluding area</a:t>
            </a:r>
            <a:br>
              <a:rPr lang="sv-SE" dirty="0" smtClean="0"/>
            </a:br>
            <a:r>
              <a:rPr lang="sv-SE" dirty="0" smtClean="0"/>
              <a:t>contained within interior rings</a:t>
            </a:r>
            <a:endParaRPr lang="en-US" dirty="0" smtClean="0"/>
          </a:p>
        </p:txBody>
      </p:sp>
      <p:pic>
        <p:nvPicPr>
          <p:cNvPr id="4" name="Picture 3"/>
          <p:cNvPicPr>
            <a:picLocks noChangeAspect="1"/>
          </p:cNvPicPr>
          <p:nvPr/>
        </p:nvPicPr>
        <p:blipFill>
          <a:blip r:embed="rId3"/>
          <a:stretch>
            <a:fillRect/>
          </a:stretch>
        </p:blipFill>
        <p:spPr>
          <a:xfrm>
            <a:off x="7824356" y="2411707"/>
            <a:ext cx="4297765" cy="4351043"/>
          </a:xfrm>
          <a:prstGeom prst="rect">
            <a:avLst/>
          </a:prstGeom>
        </p:spPr>
      </p:pic>
    </p:spTree>
    <p:extLst>
      <p:ext uri="{BB962C8B-B14F-4D97-AF65-F5344CB8AC3E}">
        <p14:creationId xmlns:p14="http://schemas.microsoft.com/office/powerpoint/2010/main" val="130239016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CurvePolygons</a:t>
            </a:r>
            <a:endParaRPr lang="en-US" dirty="0"/>
          </a:p>
        </p:txBody>
      </p:sp>
      <p:pic>
        <p:nvPicPr>
          <p:cNvPr id="4" name="Content Placeholder 3"/>
          <p:cNvPicPr>
            <a:picLocks noGrp="1" noChangeAspect="1"/>
          </p:cNvPicPr>
          <p:nvPr>
            <p:ph idx="1"/>
          </p:nvPr>
        </p:nvPicPr>
        <p:blipFill>
          <a:blip r:embed="rId3"/>
          <a:stretch>
            <a:fillRect/>
          </a:stretch>
        </p:blipFill>
        <p:spPr>
          <a:xfrm>
            <a:off x="458138" y="2843848"/>
            <a:ext cx="4350082" cy="3834732"/>
          </a:xfrm>
          <a:prstGeom prst="rect">
            <a:avLst/>
          </a:prstGeom>
        </p:spPr>
      </p:pic>
      <p:pic>
        <p:nvPicPr>
          <p:cNvPr id="5" name="Picture 4"/>
          <p:cNvPicPr>
            <a:picLocks noChangeAspect="1"/>
          </p:cNvPicPr>
          <p:nvPr/>
        </p:nvPicPr>
        <p:blipFill>
          <a:blip r:embed="rId4"/>
          <a:stretch>
            <a:fillRect/>
          </a:stretch>
        </p:blipFill>
        <p:spPr>
          <a:xfrm>
            <a:off x="5064037" y="3043920"/>
            <a:ext cx="3392315" cy="3434588"/>
          </a:xfrm>
          <a:prstGeom prst="rect">
            <a:avLst/>
          </a:prstGeom>
        </p:spPr>
      </p:pic>
      <p:pic>
        <p:nvPicPr>
          <p:cNvPr id="6" name="Picture 5"/>
          <p:cNvPicPr>
            <a:picLocks noChangeAspect="1"/>
          </p:cNvPicPr>
          <p:nvPr/>
        </p:nvPicPr>
        <p:blipFill>
          <a:blip r:embed="rId5"/>
          <a:stretch>
            <a:fillRect/>
          </a:stretch>
        </p:blipFill>
        <p:spPr>
          <a:xfrm>
            <a:off x="8635970" y="3032684"/>
            <a:ext cx="3403630" cy="3445824"/>
          </a:xfrm>
          <a:prstGeom prst="rect">
            <a:avLst/>
          </a:prstGeom>
        </p:spPr>
      </p:pic>
      <p:sp>
        <p:nvSpPr>
          <p:cNvPr id="8" name="TextBox 7"/>
          <p:cNvSpPr txBox="1"/>
          <p:nvPr/>
        </p:nvSpPr>
        <p:spPr>
          <a:xfrm>
            <a:off x="731028" y="1702760"/>
            <a:ext cx="8666018" cy="923330"/>
          </a:xfrm>
          <a:prstGeom prst="rect">
            <a:avLst/>
          </a:prstGeom>
          <a:noFill/>
        </p:spPr>
        <p:txBody>
          <a:bodyPr wrap="square" rtlCol="0">
            <a:spAutoFit/>
          </a:bodyPr>
          <a:lstStyle/>
          <a:p>
            <a:r>
              <a:rPr lang="en-US" dirty="0" smtClean="0"/>
              <a:t>WKT: </a:t>
            </a:r>
            <a:r>
              <a:rPr lang="sv-SE" dirty="0"/>
              <a:t>CURVEPOLYGON((4 2, 8 2, 8 6, 4 6, 4 2</a:t>
            </a:r>
            <a:r>
              <a:rPr lang="sv-SE" dirty="0" smtClean="0"/>
              <a:t>)) </a:t>
            </a:r>
            <a:br>
              <a:rPr lang="sv-SE" dirty="0" smtClean="0"/>
            </a:br>
            <a:r>
              <a:rPr lang="sv-SE" dirty="0" smtClean="0"/>
              <a:t/>
            </a:r>
            <a:br>
              <a:rPr lang="sv-SE" dirty="0" smtClean="0"/>
            </a:br>
            <a:r>
              <a:rPr lang="en-US" dirty="0"/>
              <a:t>CURVEPOLYGON(CIRCULARSTRING(4 2, 8 2, 8 6, 4 6, 4 2))</a:t>
            </a:r>
            <a:endParaRPr lang="en-US" dirty="0"/>
          </a:p>
        </p:txBody>
      </p:sp>
    </p:spTree>
    <p:extLst>
      <p:ext uri="{BB962C8B-B14F-4D97-AF65-F5344CB8AC3E}">
        <p14:creationId xmlns:p14="http://schemas.microsoft.com/office/powerpoint/2010/main" val="356623775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MultiPoints</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 </a:t>
            </a:r>
            <a:r>
              <a:rPr lang="en-US" dirty="0"/>
              <a:t>homogeneous collection of Point </a:t>
            </a:r>
            <a:r>
              <a:rPr lang="en-US" dirty="0" smtClean="0"/>
              <a:t>geometries, with no connecting lines.</a:t>
            </a:r>
          </a:p>
          <a:p>
            <a:r>
              <a:rPr lang="en-US" dirty="0" smtClean="0"/>
              <a:t>WKT: </a:t>
            </a:r>
            <a:r>
              <a:rPr lang="fr-FR" dirty="0"/>
              <a:t>MULTIPOINT(0 0, 2 4, 10 8</a:t>
            </a:r>
            <a:r>
              <a:rPr lang="fr-FR" dirty="0" smtClean="0"/>
              <a:t>)</a:t>
            </a:r>
          </a:p>
          <a:p>
            <a:r>
              <a:rPr lang="fr-FR" dirty="0" err="1" smtClean="0"/>
              <a:t>Example</a:t>
            </a:r>
            <a:r>
              <a:rPr lang="fr-FR" dirty="0" smtClean="0"/>
              <a:t>: a campus </a:t>
            </a:r>
            <a:r>
              <a:rPr lang="en-US" dirty="0" smtClean="0"/>
              <a:t>with</a:t>
            </a:r>
            <a:r>
              <a:rPr lang="fr-FR" dirty="0" smtClean="0"/>
              <a:t> </a:t>
            </a:r>
            <a:r>
              <a:rPr lang="en-US" dirty="0" smtClean="0"/>
              <a:t>different</a:t>
            </a:r>
            <a:r>
              <a:rPr lang="fr-FR" dirty="0" smtClean="0"/>
              <a:t> buildings</a:t>
            </a:r>
          </a:p>
          <a:p>
            <a:r>
              <a:rPr lang="en-US" dirty="0"/>
              <a:t>define the </a:t>
            </a:r>
            <a:r>
              <a:rPr lang="en-US" dirty="0" smtClean="0"/>
              <a:t>campus </a:t>
            </a:r>
            <a:r>
              <a:rPr lang="en-US" dirty="0"/>
              <a:t>as a MultiPoint geometry, with </a:t>
            </a:r>
            <a:r>
              <a:rPr lang="en-US" dirty="0" smtClean="0"/>
              <a:t/>
            </a:r>
            <a:br>
              <a:rPr lang="en-US" dirty="0" smtClean="0"/>
            </a:br>
            <a:r>
              <a:rPr lang="en-US" dirty="0" smtClean="0"/>
              <a:t>each </a:t>
            </a:r>
            <a:r>
              <a:rPr lang="en-US" dirty="0"/>
              <a:t>Point </a:t>
            </a:r>
            <a:r>
              <a:rPr lang="en-US" dirty="0" smtClean="0"/>
              <a:t>a building </a:t>
            </a:r>
            <a:r>
              <a:rPr lang="en-US" dirty="0"/>
              <a:t>on </a:t>
            </a:r>
            <a:r>
              <a:rPr lang="en-US" dirty="0" smtClean="0"/>
              <a:t>campus</a:t>
            </a:r>
            <a:endParaRPr lang="en-US" dirty="0"/>
          </a:p>
        </p:txBody>
      </p:sp>
      <p:pic>
        <p:nvPicPr>
          <p:cNvPr id="4" name="Picture 3"/>
          <p:cNvPicPr>
            <a:picLocks noChangeAspect="1"/>
          </p:cNvPicPr>
          <p:nvPr/>
        </p:nvPicPr>
        <p:blipFill>
          <a:blip r:embed="rId3"/>
          <a:stretch>
            <a:fillRect/>
          </a:stretch>
        </p:blipFill>
        <p:spPr>
          <a:xfrm>
            <a:off x="8063253" y="2667764"/>
            <a:ext cx="3973199" cy="4022453"/>
          </a:xfrm>
          <a:prstGeom prst="rect">
            <a:avLst/>
          </a:prstGeom>
        </p:spPr>
      </p:pic>
    </p:spTree>
    <p:extLst>
      <p:ext uri="{BB962C8B-B14F-4D97-AF65-F5344CB8AC3E}">
        <p14:creationId xmlns:p14="http://schemas.microsoft.com/office/powerpoint/2010/main" val="29889373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MultiLineStrings</a:t>
            </a:r>
            <a:endParaRPr lang="en-US" dirty="0"/>
          </a:p>
        </p:txBody>
      </p:sp>
      <p:sp>
        <p:nvSpPr>
          <p:cNvPr id="4" name="Content Placeholder 3"/>
          <p:cNvSpPr>
            <a:spLocks noGrp="1"/>
          </p:cNvSpPr>
          <p:nvPr>
            <p:ph sz="half" idx="1"/>
          </p:nvPr>
        </p:nvSpPr>
        <p:spPr>
          <a:xfrm>
            <a:off x="1103312" y="2060575"/>
            <a:ext cx="4844297" cy="4195763"/>
          </a:xfrm>
        </p:spPr>
        <p:txBody>
          <a:bodyPr/>
          <a:lstStyle/>
          <a:p>
            <a:r>
              <a:rPr lang="en-US" dirty="0"/>
              <a:t>The network of distributary channels formed as the River Nile bifurcates can be modeled as </a:t>
            </a:r>
            <a:r>
              <a:rPr lang="en-US" dirty="0" smtClean="0"/>
              <a:t>a MultiLineString</a:t>
            </a:r>
          </a:p>
          <a:p>
            <a:endParaRPr lang="en-US" dirty="0"/>
          </a:p>
          <a:p>
            <a:r>
              <a:rPr lang="en-US" dirty="0" smtClean="0"/>
              <a:t>WKT: </a:t>
            </a:r>
            <a:r>
              <a:rPr lang="en-US" dirty="0"/>
              <a:t>MULTILINESTRING((0 0, 2 2), </a:t>
            </a:r>
            <a:r>
              <a:rPr lang="en-US" dirty="0" smtClean="0"/>
              <a:t/>
            </a:r>
            <a:br>
              <a:rPr lang="en-US" dirty="0" smtClean="0"/>
            </a:br>
            <a:r>
              <a:rPr lang="en-US" dirty="0" smtClean="0"/>
              <a:t>(</a:t>
            </a:r>
            <a:r>
              <a:rPr lang="en-US" dirty="0"/>
              <a:t>3 2, 6 9), (3 3, 5 3, 8 8</a:t>
            </a:r>
            <a:r>
              <a:rPr lang="en-US" dirty="0" smtClean="0"/>
              <a:t>))</a:t>
            </a:r>
          </a:p>
          <a:p>
            <a:endParaRPr lang="en-US" dirty="0"/>
          </a:p>
          <a:p>
            <a:r>
              <a:rPr lang="en-US" dirty="0" smtClean="0"/>
              <a:t>MultiLineStrings are considered simple unless any two LineStrings intersect.</a:t>
            </a:r>
            <a:endParaRPr lang="en-US" dirty="0"/>
          </a:p>
        </p:txBody>
      </p:sp>
      <p:pic>
        <p:nvPicPr>
          <p:cNvPr id="6" name="Content Placeholder 5"/>
          <p:cNvPicPr>
            <a:picLocks noGrp="1" noChangeAspect="1"/>
          </p:cNvPicPr>
          <p:nvPr>
            <p:ph sz="half" idx="2"/>
          </p:nvPr>
        </p:nvPicPr>
        <p:blipFill>
          <a:blip r:embed="rId3"/>
          <a:stretch>
            <a:fillRect/>
          </a:stretch>
        </p:blipFill>
        <p:spPr>
          <a:xfrm>
            <a:off x="5947609" y="2060574"/>
            <a:ext cx="4920406" cy="4195763"/>
          </a:xfrm>
          <a:prstGeom prst="rect">
            <a:avLst/>
          </a:prstGeom>
        </p:spPr>
      </p:pic>
    </p:spTree>
    <p:extLst>
      <p:ext uri="{BB962C8B-B14F-4D97-AF65-F5344CB8AC3E}">
        <p14:creationId xmlns:p14="http://schemas.microsoft.com/office/powerpoint/2010/main" val="12250989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Hierarchy</a:t>
            </a:r>
            <a:endParaRPr lang="en-US" dirty="0"/>
          </a:p>
        </p:txBody>
      </p:sp>
      <p:sp>
        <p:nvSpPr>
          <p:cNvPr id="3" name="Content Placeholder 2"/>
          <p:cNvSpPr>
            <a:spLocks noGrp="1"/>
          </p:cNvSpPr>
          <p:nvPr>
            <p:ph idx="1"/>
          </p:nvPr>
        </p:nvSpPr>
        <p:spPr/>
        <p:txBody>
          <a:bodyPr/>
          <a:lstStyle/>
          <a:p>
            <a:r>
              <a:rPr lang="en-US" dirty="0"/>
              <a:t>14 standard types of geometries recognized by SQL </a:t>
            </a:r>
            <a:r>
              <a:rPr lang="en-US" dirty="0" smtClean="0"/>
              <a:t>Server</a:t>
            </a:r>
          </a:p>
          <a:p>
            <a:pPr lvl="1"/>
            <a:r>
              <a:rPr lang="en-US" dirty="0"/>
              <a:t>only </a:t>
            </a:r>
            <a:r>
              <a:rPr lang="en-US" dirty="0" smtClean="0"/>
              <a:t>ten </a:t>
            </a:r>
            <a:r>
              <a:rPr lang="en-US" dirty="0"/>
              <a:t>are </a:t>
            </a:r>
            <a:r>
              <a:rPr lang="en-US" dirty="0" smtClean="0"/>
              <a:t>instantiable</a:t>
            </a:r>
          </a:p>
          <a:p>
            <a:r>
              <a:rPr lang="en-US" dirty="0" smtClean="0"/>
              <a:t>Can be broadly categorized into two groups</a:t>
            </a:r>
          </a:p>
          <a:p>
            <a:pPr lvl="1"/>
            <a:r>
              <a:rPr lang="en-US" dirty="0" smtClean="0"/>
              <a:t>Single geometries</a:t>
            </a:r>
          </a:p>
          <a:p>
            <a:pPr lvl="1"/>
            <a:r>
              <a:rPr lang="en-US" dirty="0" smtClean="0"/>
              <a:t>Geometry collections</a:t>
            </a:r>
            <a:endParaRPr lang="en-US" dirty="0"/>
          </a:p>
        </p:txBody>
      </p:sp>
    </p:spTree>
    <p:extLst>
      <p:ext uri="{BB962C8B-B14F-4D97-AF65-F5344CB8AC3E}">
        <p14:creationId xmlns:p14="http://schemas.microsoft.com/office/powerpoint/2010/main" val="222496861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MultiPolygons</a:t>
            </a:r>
            <a:endParaRPr lang="en-US" dirty="0"/>
          </a:p>
        </p:txBody>
      </p:sp>
      <p:sp>
        <p:nvSpPr>
          <p:cNvPr id="7" name="Content Placeholder 6"/>
          <p:cNvSpPr>
            <a:spLocks noGrp="1"/>
          </p:cNvSpPr>
          <p:nvPr>
            <p:ph sz="half" idx="1"/>
          </p:nvPr>
        </p:nvSpPr>
        <p:spPr/>
        <p:txBody>
          <a:bodyPr/>
          <a:lstStyle/>
          <a:p>
            <a:r>
              <a:rPr lang="en-US" dirty="0"/>
              <a:t>A </a:t>
            </a:r>
            <a:r>
              <a:rPr lang="en-US" dirty="0" smtClean="0"/>
              <a:t>MultiPolygon </a:t>
            </a:r>
            <a:r>
              <a:rPr lang="en-US" dirty="0"/>
              <a:t>is a geometry collection containing several Polygon </a:t>
            </a:r>
            <a:r>
              <a:rPr lang="en-US" dirty="0" smtClean="0"/>
              <a:t>geometries.</a:t>
            </a:r>
          </a:p>
          <a:p>
            <a:r>
              <a:rPr lang="en-US" dirty="0"/>
              <a:t>F</a:t>
            </a:r>
            <a:r>
              <a:rPr lang="en-US" dirty="0" smtClean="0"/>
              <a:t>requently </a:t>
            </a:r>
            <a:r>
              <a:rPr lang="en-US" dirty="0"/>
              <a:t>used to represent countries, because many countries </a:t>
            </a:r>
            <a:r>
              <a:rPr lang="en-US" dirty="0" smtClean="0"/>
              <a:t>lack a single </a:t>
            </a:r>
            <a:r>
              <a:rPr lang="en-US" dirty="0"/>
              <a:t>continuous border</a:t>
            </a:r>
            <a:r>
              <a:rPr lang="en-US" dirty="0" smtClean="0"/>
              <a:t>.</a:t>
            </a:r>
          </a:p>
          <a:p>
            <a:r>
              <a:rPr lang="en-US" dirty="0" smtClean="0"/>
              <a:t>WKT: </a:t>
            </a:r>
            <a:r>
              <a:rPr lang="en-US" dirty="0"/>
              <a:t>MULTIPOLYGON(((10 20, 30 10, 44 50, 10 20)), </a:t>
            </a:r>
            <a:r>
              <a:rPr lang="en-US" dirty="0" smtClean="0"/>
              <a:t/>
            </a:r>
            <a:br>
              <a:rPr lang="en-US" dirty="0" smtClean="0"/>
            </a:br>
            <a:r>
              <a:rPr lang="en-US" dirty="0" smtClean="0"/>
              <a:t>((</a:t>
            </a:r>
            <a:r>
              <a:rPr lang="en-US" dirty="0"/>
              <a:t>35 36, 37 37, 38 34, 35 36)))</a:t>
            </a:r>
            <a:endParaRPr lang="en-US" dirty="0"/>
          </a:p>
        </p:txBody>
      </p:sp>
      <p:pic>
        <p:nvPicPr>
          <p:cNvPr id="9" name="Content Placeholder 8"/>
          <p:cNvPicPr>
            <a:picLocks noGrp="1" noChangeAspect="1"/>
          </p:cNvPicPr>
          <p:nvPr>
            <p:ph sz="half" idx="2"/>
          </p:nvPr>
        </p:nvPicPr>
        <p:blipFill>
          <a:blip r:embed="rId3"/>
          <a:stretch>
            <a:fillRect/>
          </a:stretch>
        </p:blipFill>
        <p:spPr>
          <a:xfrm>
            <a:off x="6350533" y="2060575"/>
            <a:ext cx="3955518" cy="4273296"/>
          </a:xfrm>
          <a:prstGeom prst="rect">
            <a:avLst/>
          </a:prstGeom>
        </p:spPr>
      </p:pic>
    </p:spTree>
    <p:extLst>
      <p:ext uri="{BB962C8B-B14F-4D97-AF65-F5344CB8AC3E}">
        <p14:creationId xmlns:p14="http://schemas.microsoft.com/office/powerpoint/2010/main" val="270550074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GeometryCollections</a:t>
            </a:r>
            <a:endParaRPr lang="en-US" dirty="0"/>
          </a:p>
        </p:txBody>
      </p:sp>
      <p:sp>
        <p:nvSpPr>
          <p:cNvPr id="6" name="Content Placeholder 5"/>
          <p:cNvSpPr>
            <a:spLocks noGrp="1"/>
          </p:cNvSpPr>
          <p:nvPr>
            <p:ph idx="1"/>
          </p:nvPr>
        </p:nvSpPr>
        <p:spPr/>
        <p:txBody>
          <a:bodyPr/>
          <a:lstStyle/>
          <a:p>
            <a:r>
              <a:rPr lang="en-US" dirty="0"/>
              <a:t>C</a:t>
            </a:r>
            <a:r>
              <a:rPr lang="en-US" dirty="0" smtClean="0"/>
              <a:t>ommonly </a:t>
            </a:r>
            <a:r>
              <a:rPr lang="en-US" dirty="0"/>
              <a:t>returned as the result of an aggregate query that returns a </a:t>
            </a:r>
            <a:r>
              <a:rPr lang="en-US" dirty="0" smtClean="0"/>
              <a:t>single record </a:t>
            </a:r>
            <a:r>
              <a:rPr lang="en-US" dirty="0"/>
              <a:t>representing a varied set of </a:t>
            </a:r>
            <a:r>
              <a:rPr lang="en-US" dirty="0" smtClean="0"/>
              <a:t>features.</a:t>
            </a:r>
          </a:p>
          <a:p>
            <a:r>
              <a:rPr lang="en-US" dirty="0" smtClean="0"/>
              <a:t>WKT: </a:t>
            </a:r>
            <a:r>
              <a:rPr lang="en-US" dirty="0"/>
              <a:t>GEOMETRYCOLLECTION(POLYGON((5 5, 10 5, 10 10, 5 5)), POINT(10 12))</a:t>
            </a:r>
            <a:endParaRPr lang="en-US" dirty="0"/>
          </a:p>
        </p:txBody>
      </p:sp>
    </p:spTree>
    <p:extLst>
      <p:ext uri="{BB962C8B-B14F-4D97-AF65-F5344CB8AC3E}">
        <p14:creationId xmlns:p14="http://schemas.microsoft.com/office/powerpoint/2010/main" val="124603724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FullGlobe</a:t>
            </a:r>
            <a:endParaRPr lang="en-US" dirty="0"/>
          </a:p>
        </p:txBody>
      </p:sp>
      <p:sp>
        <p:nvSpPr>
          <p:cNvPr id="3" name="Content Placeholder 2"/>
          <p:cNvSpPr>
            <a:spLocks noGrp="1"/>
          </p:cNvSpPr>
          <p:nvPr>
            <p:ph idx="1"/>
          </p:nvPr>
        </p:nvSpPr>
        <p:spPr/>
        <p:txBody>
          <a:bodyPr/>
          <a:lstStyle/>
          <a:p>
            <a:r>
              <a:rPr lang="en-US" dirty="0" smtClean="0"/>
              <a:t>A special </a:t>
            </a:r>
            <a:r>
              <a:rPr lang="en-US" dirty="0"/>
              <a:t>type of geometry that encompasses the whole surface of the </a:t>
            </a:r>
            <a:r>
              <a:rPr lang="en-US" dirty="0" smtClean="0"/>
              <a:t>Earth</a:t>
            </a:r>
          </a:p>
          <a:p>
            <a:pPr lvl="1"/>
            <a:r>
              <a:rPr lang="en-US" dirty="0" smtClean="0"/>
              <a:t>Has no boundaries, or exterior</a:t>
            </a:r>
          </a:p>
          <a:p>
            <a:pPr lvl="1"/>
            <a:r>
              <a:rPr lang="en-US" dirty="0" smtClean="0"/>
              <a:t>Is closed</a:t>
            </a:r>
          </a:p>
          <a:p>
            <a:pPr lvl="1"/>
            <a:r>
              <a:rPr lang="en-US" dirty="0" smtClean="0"/>
              <a:t>Cannot be a member of a </a:t>
            </a:r>
            <a:r>
              <a:rPr lang="en-US" dirty="0"/>
              <a:t>GeometryCollection.</a:t>
            </a:r>
            <a:endParaRPr lang="en-US" dirty="0" smtClean="0"/>
          </a:p>
        </p:txBody>
      </p:sp>
    </p:spTree>
    <p:extLst>
      <p:ext uri="{BB962C8B-B14F-4D97-AF65-F5344CB8AC3E}">
        <p14:creationId xmlns:p14="http://schemas.microsoft.com/office/powerpoint/2010/main" val="128493041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Empty Geometries</a:t>
            </a:r>
            <a:endParaRPr lang="en-US" dirty="0"/>
          </a:p>
        </p:txBody>
      </p:sp>
      <p:sp>
        <p:nvSpPr>
          <p:cNvPr id="4" name="Content Placeholder 3"/>
          <p:cNvSpPr>
            <a:spLocks noGrp="1"/>
          </p:cNvSpPr>
          <p:nvPr>
            <p:ph sz="half" idx="1"/>
          </p:nvPr>
        </p:nvSpPr>
        <p:spPr/>
        <p:txBody>
          <a:bodyPr/>
          <a:lstStyle/>
          <a:p>
            <a:r>
              <a:rPr lang="en-US" dirty="0" smtClean="0"/>
              <a:t>Does not contain points</a:t>
            </a:r>
            <a:endParaRPr lang="en-US" dirty="0"/>
          </a:p>
          <a:p>
            <a:r>
              <a:rPr lang="en-US" dirty="0" smtClean="0"/>
              <a:t>Simple geometries with no interior or boundary </a:t>
            </a:r>
          </a:p>
          <a:p>
            <a:r>
              <a:rPr lang="en-US" dirty="0" smtClean="0"/>
              <a:t>Everything is exterior</a:t>
            </a:r>
            <a:br>
              <a:rPr lang="en-US" dirty="0" smtClean="0"/>
            </a:br>
            <a:endParaRPr lang="en-US" dirty="0" smtClean="0"/>
          </a:p>
          <a:p>
            <a:r>
              <a:rPr lang="en-US" dirty="0" smtClean="0"/>
              <a:t>WKT: </a:t>
            </a:r>
          </a:p>
          <a:p>
            <a:pPr lvl="1"/>
            <a:r>
              <a:rPr lang="en-US" dirty="0" smtClean="0"/>
              <a:t>POINT EMPTY</a:t>
            </a:r>
          </a:p>
          <a:p>
            <a:pPr lvl="1"/>
            <a:r>
              <a:rPr lang="en-US" dirty="0" smtClean="0"/>
              <a:t>LINESTRING EMPTY</a:t>
            </a:r>
          </a:p>
          <a:p>
            <a:pPr lvl="1"/>
            <a:r>
              <a:rPr lang="en-US" dirty="0" smtClean="0"/>
              <a:t>GEOMETRYCOLLECTION </a:t>
            </a:r>
            <a:r>
              <a:rPr lang="en-US" dirty="0"/>
              <a:t>EMPTY</a:t>
            </a:r>
            <a:endParaRPr lang="en-US" dirty="0" smtClean="0"/>
          </a:p>
        </p:txBody>
      </p:sp>
      <p:sp>
        <p:nvSpPr>
          <p:cNvPr id="5" name="Conten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en-US" dirty="0"/>
          </a:p>
        </p:txBody>
      </p:sp>
    </p:spTree>
    <p:extLst>
      <p:ext uri="{BB962C8B-B14F-4D97-AF65-F5344CB8AC3E}">
        <p14:creationId xmlns:p14="http://schemas.microsoft.com/office/powerpoint/2010/main" val="100505963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1103312" y="1976718"/>
            <a:ext cx="8946541" cy="4462182"/>
          </a:xfrm>
        </p:spPr>
        <p:txBody>
          <a:bodyPr>
            <a:normAutofit fontScale="85000" lnSpcReduction="20000"/>
          </a:bodyPr>
          <a:lstStyle/>
          <a:p>
            <a:pPr>
              <a:lnSpc>
                <a:spcPct val="160000"/>
              </a:lnSpc>
            </a:pPr>
            <a:r>
              <a:rPr lang="en-US" dirty="0"/>
              <a:t>Points are the most basic type of geometry, representing a singular location </a:t>
            </a:r>
            <a:r>
              <a:rPr lang="en-US" dirty="0" smtClean="0"/>
              <a:t>in space.</a:t>
            </a:r>
          </a:p>
          <a:p>
            <a:pPr>
              <a:lnSpc>
                <a:spcPct val="160000"/>
              </a:lnSpc>
            </a:pPr>
            <a:r>
              <a:rPr lang="en-US" dirty="0"/>
              <a:t>LineStrings, CircularStrings, and CompoundCurves are all </a:t>
            </a:r>
            <a:r>
              <a:rPr lang="en-US" dirty="0" smtClean="0"/>
              <a:t>one-dimensional geometries </a:t>
            </a:r>
            <a:r>
              <a:rPr lang="en-US" dirty="0"/>
              <a:t>that are typically used to represent paths, </a:t>
            </a:r>
            <a:r>
              <a:rPr lang="en-US" dirty="0" smtClean="0"/>
              <a:t>or routes.</a:t>
            </a:r>
          </a:p>
          <a:p>
            <a:pPr>
              <a:lnSpc>
                <a:spcPct val="160000"/>
              </a:lnSpc>
            </a:pPr>
            <a:r>
              <a:rPr lang="en-US" dirty="0"/>
              <a:t>Polygons and CurvePolygons are two-dimensional geometries. They have </a:t>
            </a:r>
            <a:r>
              <a:rPr lang="en-US" dirty="0" smtClean="0"/>
              <a:t>a boundary </a:t>
            </a:r>
            <a:r>
              <a:rPr lang="en-US" dirty="0"/>
              <a:t>that contains an interior area, and may also have one or </a:t>
            </a:r>
            <a:r>
              <a:rPr lang="en-US" dirty="0" smtClean="0"/>
              <a:t>more interior </a:t>
            </a:r>
            <a:r>
              <a:rPr lang="en-US" dirty="0"/>
              <a:t>holes</a:t>
            </a:r>
            <a:r>
              <a:rPr lang="en-US" dirty="0" smtClean="0"/>
              <a:t>.</a:t>
            </a:r>
          </a:p>
          <a:p>
            <a:r>
              <a:rPr lang="en-US" dirty="0"/>
              <a:t>There are two special types of geometry: the FullGlobe geometry, which </a:t>
            </a:r>
            <a:r>
              <a:rPr lang="en-US" dirty="0" smtClean="0"/>
              <a:t>covers the </a:t>
            </a:r>
            <a:r>
              <a:rPr lang="en-US" dirty="0"/>
              <a:t>entire surface of the Earth, and the </a:t>
            </a:r>
            <a:r>
              <a:rPr lang="en-US" dirty="0" smtClean="0"/>
              <a:t>Empty </a:t>
            </a:r>
            <a:r>
              <a:rPr lang="en-US" dirty="0"/>
              <a:t>geometry, which contains no </a:t>
            </a:r>
            <a:r>
              <a:rPr lang="en-US" dirty="0" smtClean="0"/>
              <a:t>area at </a:t>
            </a:r>
            <a:r>
              <a:rPr lang="en-US" dirty="0"/>
              <a:t>all.</a:t>
            </a:r>
            <a:endParaRPr lang="en-US" dirty="0"/>
          </a:p>
        </p:txBody>
      </p:sp>
    </p:spTree>
    <p:extLst>
      <p:ext uri="{BB962C8B-B14F-4D97-AF65-F5344CB8AC3E}">
        <p14:creationId xmlns:p14="http://schemas.microsoft.com/office/powerpoint/2010/main" val="61314170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944" y="2896660"/>
            <a:ext cx="3975765" cy="1400530"/>
          </a:xfrm>
        </p:spPr>
        <p:txBody>
          <a:bodyPr/>
          <a:lstStyle/>
          <a:p>
            <a:r>
              <a:rPr lang="en-U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Questions</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3" name="Straight Connector 2"/>
          <p:cNvCxnSpPr/>
          <p:nvPr/>
        </p:nvCxnSpPr>
        <p:spPr>
          <a:xfrm>
            <a:off x="1697145" y="3766232"/>
            <a:ext cx="8153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2958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Geometry </a:t>
            </a:r>
            <a:r>
              <a:rPr lang="en-US" dirty="0" smtClean="0"/>
              <a:t>Hierarchy cont.</a:t>
            </a:r>
            <a:endParaRPr lang="en-US" dirty="0"/>
          </a:p>
        </p:txBody>
      </p:sp>
      <p:pic>
        <p:nvPicPr>
          <p:cNvPr id="4" name="Content Placeholder 3"/>
          <p:cNvPicPr>
            <a:picLocks noGrp="1" noChangeAspect="1"/>
          </p:cNvPicPr>
          <p:nvPr>
            <p:ph idx="1"/>
          </p:nvPr>
        </p:nvPicPr>
        <p:blipFill>
          <a:blip r:embed="rId3"/>
          <a:stretch>
            <a:fillRect/>
          </a:stretch>
        </p:blipFill>
        <p:spPr>
          <a:xfrm>
            <a:off x="1266707" y="1853248"/>
            <a:ext cx="9807595" cy="35850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65856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Interiors, Exteriors, and Boundaries</a:t>
            </a:r>
          </a:p>
        </p:txBody>
      </p:sp>
      <p:sp>
        <p:nvSpPr>
          <p:cNvPr id="3" name="Content Placeholder 2"/>
          <p:cNvSpPr>
            <a:spLocks noGrp="1"/>
          </p:cNvSpPr>
          <p:nvPr>
            <p:ph idx="1"/>
          </p:nvPr>
        </p:nvSpPr>
        <p:spPr>
          <a:xfrm>
            <a:off x="1103312" y="1853248"/>
            <a:ext cx="8946541" cy="4395151"/>
          </a:xfrm>
        </p:spPr>
        <p:txBody>
          <a:bodyPr>
            <a:normAutofit fontScale="92500" lnSpcReduction="20000"/>
          </a:bodyPr>
          <a:lstStyle/>
          <a:p>
            <a:r>
              <a:rPr lang="en-US" dirty="0"/>
              <a:t>every </a:t>
            </a:r>
            <a:r>
              <a:rPr lang="en-US" dirty="0" smtClean="0"/>
              <a:t>location must </a:t>
            </a:r>
            <a:r>
              <a:rPr lang="en-US" dirty="0"/>
              <a:t>lie either in the </a:t>
            </a:r>
            <a:r>
              <a:rPr lang="en-US" dirty="0" smtClean="0"/>
              <a:t>geometry's</a:t>
            </a:r>
          </a:p>
          <a:p>
            <a:pPr lvl="1"/>
            <a:r>
              <a:rPr lang="en-US" dirty="0" smtClean="0"/>
              <a:t> Interior</a:t>
            </a:r>
          </a:p>
          <a:p>
            <a:pPr lvl="1"/>
            <a:r>
              <a:rPr lang="en-US" dirty="0" smtClean="0"/>
              <a:t>Exterior</a:t>
            </a:r>
          </a:p>
          <a:p>
            <a:pPr lvl="1"/>
            <a:r>
              <a:rPr lang="en-US" dirty="0" smtClean="0"/>
              <a:t>Boundary</a:t>
            </a:r>
          </a:p>
          <a:p>
            <a:r>
              <a:rPr lang="en-US" dirty="0" smtClean="0"/>
              <a:t>Special Cases:</a:t>
            </a:r>
          </a:p>
          <a:p>
            <a:pPr lvl="1"/>
            <a:r>
              <a:rPr lang="en-US" dirty="0" smtClean="0"/>
              <a:t>Empty geometry</a:t>
            </a:r>
          </a:p>
          <a:p>
            <a:pPr lvl="1"/>
            <a:r>
              <a:rPr lang="en-US" dirty="0" smtClean="0"/>
              <a:t>Full Globe Geometry</a:t>
            </a:r>
            <a:endParaRPr lang="en-US" dirty="0"/>
          </a:p>
        </p:txBody>
      </p:sp>
    </p:spTree>
    <p:extLst>
      <p:ext uri="{BB962C8B-B14F-4D97-AF65-F5344CB8AC3E}">
        <p14:creationId xmlns:p14="http://schemas.microsoft.com/office/powerpoint/2010/main" val="221102132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Interiors, Exteriors, and </a:t>
            </a:r>
            <a:r>
              <a:rPr lang="en-US" dirty="0" smtClean="0"/>
              <a:t>Boundaries cont.</a:t>
            </a:r>
            <a:endParaRPr lang="en-US" dirty="0"/>
          </a:p>
        </p:txBody>
      </p:sp>
      <p:sp>
        <p:nvSpPr>
          <p:cNvPr id="3" name="Content Placeholder 2"/>
          <p:cNvSpPr>
            <a:spLocks noGrp="1"/>
          </p:cNvSpPr>
          <p:nvPr>
            <p:ph idx="1"/>
          </p:nvPr>
        </p:nvSpPr>
        <p:spPr/>
        <p:txBody>
          <a:bodyPr/>
          <a:lstStyle/>
          <a:p>
            <a:r>
              <a:rPr lang="en-US" dirty="0"/>
              <a:t>relationships are defined </a:t>
            </a:r>
            <a:r>
              <a:rPr lang="en-US" dirty="0" smtClean="0"/>
              <a:t>by comparing </a:t>
            </a:r>
            <a:r>
              <a:rPr lang="en-US" dirty="0"/>
              <a:t>where </a:t>
            </a:r>
            <a:r>
              <a:rPr lang="en-US" dirty="0" smtClean="0"/>
              <a:t>points </a:t>
            </a:r>
            <a:r>
              <a:rPr lang="en-US" dirty="0"/>
              <a:t>lie with respect to the interior, exterior, or </a:t>
            </a:r>
            <a:r>
              <a:rPr lang="en-US" dirty="0" smtClean="0"/>
              <a:t>boundary</a:t>
            </a:r>
          </a:p>
          <a:p>
            <a:pPr lvl="1"/>
            <a:r>
              <a:rPr lang="en-US" dirty="0" smtClean="0"/>
              <a:t>Intersect</a:t>
            </a:r>
          </a:p>
          <a:p>
            <a:pPr lvl="1"/>
            <a:r>
              <a:rPr lang="en-US" dirty="0" smtClean="0"/>
              <a:t>Touch</a:t>
            </a:r>
          </a:p>
          <a:p>
            <a:pPr lvl="1"/>
            <a:r>
              <a:rPr lang="en-US" dirty="0" smtClean="0"/>
              <a:t>Disjoint</a:t>
            </a:r>
            <a:endParaRPr lang="en-US" dirty="0"/>
          </a:p>
        </p:txBody>
      </p:sp>
    </p:spTree>
    <p:extLst>
      <p:ext uri="{BB962C8B-B14F-4D97-AF65-F5344CB8AC3E}">
        <p14:creationId xmlns:p14="http://schemas.microsoft.com/office/powerpoint/2010/main" val="19828653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a:t>
            </a:r>
            <a:endParaRPr lang="en-US" dirty="0"/>
          </a:p>
        </p:txBody>
      </p:sp>
      <p:sp>
        <p:nvSpPr>
          <p:cNvPr id="3" name="Content Placeholder 2"/>
          <p:cNvSpPr>
            <a:spLocks noGrp="1"/>
          </p:cNvSpPr>
          <p:nvPr>
            <p:ph idx="1"/>
          </p:nvPr>
        </p:nvSpPr>
        <p:spPr>
          <a:xfrm>
            <a:off x="1103312" y="1485900"/>
            <a:ext cx="8946541" cy="4762499"/>
          </a:xfrm>
        </p:spPr>
        <p:txBody>
          <a:bodyPr>
            <a:normAutofit lnSpcReduction="10000"/>
          </a:bodyPr>
          <a:lstStyle/>
          <a:p>
            <a:r>
              <a:rPr lang="en-US" dirty="0"/>
              <a:t>A Point</a:t>
            </a:r>
            <a:r>
              <a:rPr lang="en-US" i="1" dirty="0"/>
              <a:t> </a:t>
            </a:r>
            <a:r>
              <a:rPr lang="en-US" dirty="0"/>
              <a:t>is the most fundamental type of </a:t>
            </a:r>
            <a:r>
              <a:rPr lang="en-US" dirty="0" smtClean="0"/>
              <a:t>geometry</a:t>
            </a:r>
          </a:p>
          <a:p>
            <a:pPr lvl="1"/>
            <a:r>
              <a:rPr lang="en-US" dirty="0" smtClean="0"/>
              <a:t>used </a:t>
            </a:r>
            <a:r>
              <a:rPr lang="en-US" dirty="0"/>
              <a:t>to represent a singular position </a:t>
            </a:r>
            <a:r>
              <a:rPr lang="en-US" dirty="0" smtClean="0"/>
              <a:t>in space.</a:t>
            </a:r>
          </a:p>
          <a:p>
            <a:r>
              <a:rPr lang="en-US" dirty="0"/>
              <a:t>A Point is defined by a pair of coordinate </a:t>
            </a:r>
            <a:r>
              <a:rPr lang="en-US" dirty="0" smtClean="0"/>
              <a:t>values</a:t>
            </a:r>
          </a:p>
          <a:p>
            <a:pPr lvl="1"/>
            <a:r>
              <a:rPr lang="en-US" dirty="0" smtClean="0"/>
              <a:t>X and Y coordinates</a:t>
            </a:r>
          </a:p>
          <a:p>
            <a:pPr lvl="1"/>
            <a:r>
              <a:rPr lang="en-US" dirty="0" smtClean="0"/>
              <a:t>Latitude and longitude coordinates</a:t>
            </a:r>
          </a:p>
          <a:p>
            <a:r>
              <a:rPr lang="en-US" dirty="0" smtClean="0"/>
              <a:t>Well-Known Text format (WKT)</a:t>
            </a:r>
          </a:p>
          <a:p>
            <a:pPr lvl="1"/>
            <a:r>
              <a:rPr lang="en-US" dirty="0" smtClean="0"/>
              <a:t>POINT(X Y), or POINT(longitude latitude)</a:t>
            </a:r>
            <a:endParaRPr lang="en-US" dirty="0"/>
          </a:p>
        </p:txBody>
      </p:sp>
      <p:pic>
        <p:nvPicPr>
          <p:cNvPr id="5" name="Picture 4"/>
          <p:cNvPicPr>
            <a:picLocks noChangeAspect="1"/>
          </p:cNvPicPr>
          <p:nvPr/>
        </p:nvPicPr>
        <p:blipFill>
          <a:blip r:embed="rId3"/>
          <a:stretch>
            <a:fillRect/>
          </a:stretch>
        </p:blipFill>
        <p:spPr>
          <a:xfrm>
            <a:off x="7757421" y="2198255"/>
            <a:ext cx="4225029" cy="4050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63417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Points in 3- and 4-Dimensional Space</a:t>
            </a:r>
            <a:endParaRPr lang="en-US" dirty="0"/>
          </a:p>
        </p:txBody>
      </p:sp>
      <p:sp>
        <p:nvSpPr>
          <p:cNvPr id="3" name="Content Placeholder 2"/>
          <p:cNvSpPr>
            <a:spLocks noGrp="1"/>
          </p:cNvSpPr>
          <p:nvPr>
            <p:ph idx="1"/>
          </p:nvPr>
        </p:nvSpPr>
        <p:spPr>
          <a:xfrm>
            <a:off x="1104293" y="2205319"/>
            <a:ext cx="8946541" cy="4004982"/>
          </a:xfrm>
        </p:spPr>
        <p:txBody>
          <a:bodyPr/>
          <a:lstStyle/>
          <a:p>
            <a:r>
              <a:rPr lang="en-US" dirty="0" smtClean="0"/>
              <a:t>WKT supports height (z), and measure (m).</a:t>
            </a:r>
          </a:p>
          <a:p>
            <a:pPr lvl="1"/>
            <a:r>
              <a:rPr lang="en-US" dirty="0" smtClean="0"/>
              <a:t>POINT(x y z m), or POINT(</a:t>
            </a:r>
            <a:r>
              <a:rPr lang="en-US" dirty="0"/>
              <a:t>longitude latitude z m</a:t>
            </a:r>
            <a:r>
              <a:rPr lang="en-US" dirty="0" smtClean="0"/>
              <a:t>)</a:t>
            </a:r>
          </a:p>
          <a:p>
            <a:r>
              <a:rPr lang="en-US" dirty="0" smtClean="0"/>
              <a:t>In SQL Server 2012, </a:t>
            </a:r>
            <a:r>
              <a:rPr lang="en-US" dirty="0"/>
              <a:t>all </a:t>
            </a:r>
            <a:r>
              <a:rPr lang="en-US" dirty="0" smtClean="0"/>
              <a:t>inbuilt </a:t>
            </a:r>
            <a:r>
              <a:rPr lang="en-US" dirty="0"/>
              <a:t>methods operate in 2D space </a:t>
            </a:r>
            <a:r>
              <a:rPr lang="en-US" dirty="0" smtClean="0"/>
              <a:t>only</a:t>
            </a:r>
          </a:p>
          <a:p>
            <a:pPr lvl="1"/>
            <a:r>
              <a:rPr lang="en-US" dirty="0" smtClean="0"/>
              <a:t>Distance between (0 0 0) and (3 4 12)  = 5</a:t>
            </a:r>
            <a:endParaRPr lang="en-US" dirty="0"/>
          </a:p>
        </p:txBody>
      </p:sp>
    </p:spTree>
    <p:extLst>
      <p:ext uri="{BB962C8B-B14F-4D97-AF65-F5344CB8AC3E}">
        <p14:creationId xmlns:p14="http://schemas.microsoft.com/office/powerpoint/2010/main" val="40928383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Points</a:t>
            </a:r>
            <a:endParaRPr lang="en-US" dirty="0"/>
          </a:p>
        </p:txBody>
      </p:sp>
      <p:sp>
        <p:nvSpPr>
          <p:cNvPr id="3" name="Content Placeholder 2"/>
          <p:cNvSpPr>
            <a:spLocks noGrp="1"/>
          </p:cNvSpPr>
          <p:nvPr>
            <p:ph idx="1"/>
          </p:nvPr>
        </p:nvSpPr>
        <p:spPr/>
        <p:txBody>
          <a:bodyPr/>
          <a:lstStyle/>
          <a:p>
            <a:r>
              <a:rPr lang="en-US" dirty="0"/>
              <a:t>All Point geometries share the following </a:t>
            </a:r>
            <a:r>
              <a:rPr lang="en-US" dirty="0" smtClean="0"/>
              <a:t>characteristics</a:t>
            </a:r>
          </a:p>
          <a:p>
            <a:pPr lvl="1"/>
            <a:r>
              <a:rPr lang="en-US" dirty="0" smtClean="0"/>
              <a:t>Zero-dimensional</a:t>
            </a:r>
            <a:endParaRPr lang="en-US" dirty="0"/>
          </a:p>
          <a:p>
            <a:pPr lvl="1"/>
            <a:r>
              <a:rPr lang="en-US" dirty="0" smtClean="0"/>
              <a:t>Has no boundary</a:t>
            </a:r>
          </a:p>
          <a:p>
            <a:pPr lvl="1"/>
            <a:r>
              <a:rPr lang="en-US" dirty="0"/>
              <a:t>The interior of a Point is the Point </a:t>
            </a:r>
            <a:r>
              <a:rPr lang="en-US" dirty="0" smtClean="0"/>
              <a:t>itself</a:t>
            </a:r>
          </a:p>
          <a:p>
            <a:pPr lvl="1"/>
            <a:r>
              <a:rPr lang="en-US" dirty="0"/>
              <a:t>Points are always classified as "simple" geometries.</a:t>
            </a:r>
            <a:endParaRPr lang="en-US" dirty="0"/>
          </a:p>
        </p:txBody>
      </p:sp>
    </p:spTree>
    <p:extLst>
      <p:ext uri="{BB962C8B-B14F-4D97-AF65-F5344CB8AC3E}">
        <p14:creationId xmlns:p14="http://schemas.microsoft.com/office/powerpoint/2010/main" val="21298812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LineStrings</a:t>
            </a:r>
            <a:endParaRPr lang="en-US" dirty="0"/>
          </a:p>
        </p:txBody>
      </p:sp>
      <p:sp>
        <p:nvSpPr>
          <p:cNvPr id="3" name="Content Placeholder 2"/>
          <p:cNvSpPr>
            <a:spLocks noGrp="1"/>
          </p:cNvSpPr>
          <p:nvPr>
            <p:ph idx="1"/>
          </p:nvPr>
        </p:nvSpPr>
        <p:spPr/>
        <p:txBody>
          <a:bodyPr/>
          <a:lstStyle/>
          <a:p>
            <a:r>
              <a:rPr lang="en-US" dirty="0" smtClean="0"/>
              <a:t>LineString: the path that </a:t>
            </a:r>
            <a:r>
              <a:rPr lang="en-US" dirty="0"/>
              <a:t>directly </a:t>
            </a:r>
            <a:r>
              <a:rPr lang="en-US" dirty="0" smtClean="0"/>
              <a:t>connects a </a:t>
            </a:r>
            <a:r>
              <a:rPr lang="en-US" dirty="0"/>
              <a:t>series of two or </a:t>
            </a:r>
            <a:r>
              <a:rPr lang="en-US" dirty="0" smtClean="0"/>
              <a:t>more Points</a:t>
            </a:r>
          </a:p>
          <a:p>
            <a:r>
              <a:rPr lang="en-US" dirty="0"/>
              <a:t>used to represent features such as </a:t>
            </a:r>
            <a:r>
              <a:rPr lang="en-US" dirty="0" smtClean="0"/>
              <a:t>roads, rivers, delivery</a:t>
            </a:r>
            <a:r>
              <a:rPr lang="en-US" dirty="0"/>
              <a:t> </a:t>
            </a:r>
            <a:r>
              <a:rPr lang="en-US" dirty="0" smtClean="0"/>
              <a:t>routes</a:t>
            </a:r>
            <a:r>
              <a:rPr lang="en-US" dirty="0"/>
              <a:t>, </a:t>
            </a:r>
            <a:r>
              <a:rPr lang="en-US" dirty="0" smtClean="0"/>
              <a:t/>
            </a:r>
            <a:br>
              <a:rPr lang="en-US" dirty="0" smtClean="0"/>
            </a:br>
            <a:r>
              <a:rPr lang="en-US" dirty="0" smtClean="0"/>
              <a:t>or contours </a:t>
            </a:r>
            <a:r>
              <a:rPr lang="en-US" dirty="0"/>
              <a:t>of the </a:t>
            </a:r>
            <a:r>
              <a:rPr lang="en-US" dirty="0" smtClean="0"/>
              <a:t>Earth</a:t>
            </a:r>
          </a:p>
          <a:p>
            <a:r>
              <a:rPr lang="en-US" dirty="0" smtClean="0"/>
              <a:t>WKT</a:t>
            </a:r>
          </a:p>
          <a:p>
            <a:pPr lvl="1"/>
            <a:r>
              <a:rPr lang="en-US" dirty="0"/>
              <a:t>LINESTRING(2 3, 4 6, 6 6, 10 4)</a:t>
            </a: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5310372" y="4188758"/>
            <a:ext cx="6737324" cy="249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648616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2339</Words>
  <Application>Microsoft Office PowerPoint</Application>
  <PresentationFormat>Widescreen</PresentationFormat>
  <Paragraphs>267</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Spatial Features</vt:lpstr>
      <vt:lpstr>Geometry Hierarchy</vt:lpstr>
      <vt:lpstr>Geometry Hierarchy cont.</vt:lpstr>
      <vt:lpstr>Interiors, Exteriors, and Boundaries</vt:lpstr>
      <vt:lpstr>Interiors, Exteriors, and Boundaries cont.</vt:lpstr>
      <vt:lpstr>Points</vt:lpstr>
      <vt:lpstr>Defining Points in 3- and 4-Dimensional Space</vt:lpstr>
      <vt:lpstr>Characteristics of Points</vt:lpstr>
      <vt:lpstr>LineStrings</vt:lpstr>
      <vt:lpstr>Characteristics of LineStrings</vt:lpstr>
      <vt:lpstr>CircularStrings</vt:lpstr>
      <vt:lpstr>Characteristics of CircularStrings</vt:lpstr>
      <vt:lpstr>Drawing Complete Circles</vt:lpstr>
      <vt:lpstr>CompoundCurves</vt:lpstr>
      <vt:lpstr>Polygons</vt:lpstr>
      <vt:lpstr>Defining a Polygon</vt:lpstr>
      <vt:lpstr>CurvePolygons</vt:lpstr>
      <vt:lpstr>MultiPoints</vt:lpstr>
      <vt:lpstr>MultiLineStrings</vt:lpstr>
      <vt:lpstr>MultiPolygons</vt:lpstr>
      <vt:lpstr>GeometryCollections</vt:lpstr>
      <vt:lpstr>FullGlobe</vt:lpstr>
      <vt:lpstr>Empty Geometries</vt:lpstr>
      <vt:lpstr>Summary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Features</dc:title>
  <dc:creator>Christopher Ban</dc:creator>
  <cp:lastModifiedBy>Christopher Ban</cp:lastModifiedBy>
  <cp:revision>221</cp:revision>
  <dcterms:created xsi:type="dcterms:W3CDTF">2014-03-19T06:54:21Z</dcterms:created>
  <dcterms:modified xsi:type="dcterms:W3CDTF">2014-03-19T20:26:29Z</dcterms:modified>
</cp:coreProperties>
</file>